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6.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2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24.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charts/chart25.xml" ContentType="application/vnd.openxmlformats-officedocument.drawingml.chart+xml"/>
  <Override PartName="/ppt/theme/themeOverride5.xml" ContentType="application/vnd.openxmlformats-officedocument.themeOverride+xml"/>
  <Override PartName="/ppt/charts/chart2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708" r:id="rId2"/>
    <p:sldMasterId id="2147483725" r:id="rId3"/>
    <p:sldMasterId id="2147483742" r:id="rId4"/>
    <p:sldMasterId id="2147483751" r:id="rId5"/>
    <p:sldMasterId id="2147483768" r:id="rId6"/>
  </p:sldMasterIdLst>
  <p:notesMasterIdLst>
    <p:notesMasterId r:id="rId56"/>
  </p:notesMasterIdLst>
  <p:sldIdLst>
    <p:sldId id="1877" r:id="rId7"/>
    <p:sldId id="1878" r:id="rId8"/>
    <p:sldId id="1891" r:id="rId9"/>
    <p:sldId id="1879" r:id="rId10"/>
    <p:sldId id="1893" r:id="rId11"/>
    <p:sldId id="1880" r:id="rId12"/>
    <p:sldId id="1881" r:id="rId13"/>
    <p:sldId id="1882" r:id="rId14"/>
    <p:sldId id="1883" r:id="rId15"/>
    <p:sldId id="1894" r:id="rId16"/>
    <p:sldId id="534" r:id="rId17"/>
    <p:sldId id="667" r:id="rId18"/>
    <p:sldId id="538" r:id="rId19"/>
    <p:sldId id="1837" r:id="rId20"/>
    <p:sldId id="1839" r:id="rId21"/>
    <p:sldId id="1838" r:id="rId22"/>
    <p:sldId id="1845" r:id="rId23"/>
    <p:sldId id="687" r:id="rId24"/>
    <p:sldId id="691" r:id="rId25"/>
    <p:sldId id="1823" r:id="rId26"/>
    <p:sldId id="1841" r:id="rId27"/>
    <p:sldId id="1842" r:id="rId28"/>
    <p:sldId id="1851" r:id="rId29"/>
    <p:sldId id="1853" r:id="rId30"/>
    <p:sldId id="1854" r:id="rId31"/>
    <p:sldId id="1855" r:id="rId32"/>
    <p:sldId id="1856" r:id="rId33"/>
    <p:sldId id="1858" r:id="rId34"/>
    <p:sldId id="1859" r:id="rId35"/>
    <p:sldId id="1861" r:id="rId36"/>
    <p:sldId id="1862" r:id="rId37"/>
    <p:sldId id="1863" r:id="rId38"/>
    <p:sldId id="1864" r:id="rId39"/>
    <p:sldId id="1866" r:id="rId40"/>
    <p:sldId id="1867" r:id="rId41"/>
    <p:sldId id="1875" r:id="rId42"/>
    <p:sldId id="1869" r:id="rId43"/>
    <p:sldId id="1870" r:id="rId44"/>
    <p:sldId id="1872" r:id="rId45"/>
    <p:sldId id="1876" r:id="rId46"/>
    <p:sldId id="1873" r:id="rId47"/>
    <p:sldId id="1890" r:id="rId48"/>
    <p:sldId id="1884" r:id="rId49"/>
    <p:sldId id="1885" r:id="rId50"/>
    <p:sldId id="1886" r:id="rId51"/>
    <p:sldId id="1889" r:id="rId52"/>
    <p:sldId id="1887" r:id="rId53"/>
    <p:sldId id="1888" r:id="rId54"/>
    <p:sldId id="590" r:id="rId5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82">
          <p15:clr>
            <a:srgbClr val="A4A3A4"/>
          </p15:clr>
        </p15:guide>
        <p15:guide id="2" orient="horz" pos="3657">
          <p15:clr>
            <a:srgbClr val="A4A3A4"/>
          </p15:clr>
        </p15:guide>
        <p15:guide id="3" pos="5692">
          <p15:clr>
            <a:srgbClr val="A4A3A4"/>
          </p15:clr>
        </p15:guide>
        <p15:guide id="4" pos="2245">
          <p15:clr>
            <a:srgbClr val="A4A3A4"/>
          </p15:clr>
        </p15:guide>
        <p15:guide id="5" pos="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Cox" initials="JC"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638" autoAdjust="0"/>
  </p:normalViewPr>
  <p:slideViewPr>
    <p:cSldViewPr snapToGrid="0">
      <p:cViewPr>
        <p:scale>
          <a:sx n="67" d="100"/>
          <a:sy n="67" d="100"/>
        </p:scale>
        <p:origin x="-1242" y="-156"/>
      </p:cViewPr>
      <p:guideLst>
        <p:guide orient="horz" pos="482"/>
        <p:guide orient="horz" pos="3657"/>
        <p:guide pos="5692"/>
        <p:guide pos="2245"/>
        <p:guide pos="68"/>
      </p:guideLst>
    </p:cSldViewPr>
  </p:slideViewPr>
  <p:notesTextViewPr>
    <p:cViewPr>
      <p:scale>
        <a:sx n="1" d="1"/>
        <a:sy n="1" d="1"/>
      </p:scale>
      <p:origin x="0" y="0"/>
    </p:cViewPr>
  </p:notesTextViewPr>
  <p:sorterViewPr>
    <p:cViewPr>
      <p:scale>
        <a:sx n="100" d="100"/>
        <a:sy n="100" d="100"/>
      </p:scale>
      <p:origin x="0" y="-409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5.xml"/></Relationships>
</file>

<file path=ppt/charts/_rels/chart26.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918324411528618"/>
          <c:y val="2.232278698609115E-2"/>
          <c:w val="0.44974521610274915"/>
          <c:h val="0.90450789494136263"/>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Married</c:v>
                </c:pt>
                <c:pt idx="1">
                  <c:v>Co-habiting</c:v>
                </c:pt>
                <c:pt idx="2">
                  <c:v>Single</c:v>
                </c:pt>
                <c:pt idx="3">
                  <c:v>Divorced/separated</c:v>
                </c:pt>
                <c:pt idx="4">
                  <c:v>Widowed</c:v>
                </c:pt>
              </c:strCache>
            </c:strRef>
          </c:cat>
          <c:val>
            <c:numRef>
              <c:f>Sheet1!$B$2:$B$6</c:f>
              <c:numCache>
                <c:formatCode>0%</c:formatCode>
                <c:ptCount val="5"/>
                <c:pt idx="0">
                  <c:v>0.54</c:v>
                </c:pt>
                <c:pt idx="1">
                  <c:v>0.15</c:v>
                </c:pt>
                <c:pt idx="2">
                  <c:v>0.15</c:v>
                </c:pt>
                <c:pt idx="3">
                  <c:v>0.09</c:v>
                </c:pt>
                <c:pt idx="4">
                  <c:v>0.06</c:v>
                </c:pt>
              </c:numCache>
            </c:numRef>
          </c:val>
          <c:extLst xmlns:c16r2="http://schemas.microsoft.com/office/drawing/2015/06/chart">
            <c:ext xmlns:c16="http://schemas.microsoft.com/office/drawing/2014/chart" uri="{C3380CC4-5D6E-409C-BE32-E72D297353CC}">
              <c16:uniqueId val="{00000000-CECE-B84F-B037-84AF7E942D94}"/>
            </c:ext>
          </c:extLst>
        </c:ser>
        <c:dLbls>
          <c:showLegendKey val="0"/>
          <c:showVal val="0"/>
          <c:showCatName val="0"/>
          <c:showSerName val="0"/>
          <c:showPercent val="0"/>
          <c:showBubbleSize val="0"/>
        </c:dLbls>
        <c:gapWidth val="80"/>
        <c:axId val="37646720"/>
        <c:axId val="37648256"/>
      </c:barChart>
      <c:catAx>
        <c:axId val="37646720"/>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7648256"/>
        <c:crosses val="autoZero"/>
        <c:auto val="1"/>
        <c:lblAlgn val="ctr"/>
        <c:lblOffset val="100"/>
        <c:noMultiLvlLbl val="0"/>
      </c:catAx>
      <c:valAx>
        <c:axId val="37648256"/>
        <c:scaling>
          <c:orientation val="minMax"/>
        </c:scaling>
        <c:delete val="1"/>
        <c:axPos val="t"/>
        <c:numFmt formatCode="0%" sourceLinked="1"/>
        <c:majorTickMark val="out"/>
        <c:minorTickMark val="none"/>
        <c:tickLblPos val="nextTo"/>
        <c:crossAx val="37646720"/>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128510760150278"/>
          <c:y val="0"/>
          <c:w val="0.33050963820921309"/>
          <c:h val="0.96465133434650918"/>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0-3</c:v>
                </c:pt>
                <c:pt idx="1">
                  <c:v>4-10</c:v>
                </c:pt>
                <c:pt idx="2">
                  <c:v>11-16 </c:v>
                </c:pt>
                <c:pt idx="3">
                  <c:v>17-21</c:v>
                </c:pt>
                <c:pt idx="4">
                  <c:v>Over 21</c:v>
                </c:pt>
              </c:strCache>
            </c:strRef>
          </c:cat>
          <c:val>
            <c:numRef>
              <c:f>Sheet1!$B$2:$B$6</c:f>
              <c:numCache>
                <c:formatCode>0%</c:formatCode>
                <c:ptCount val="5"/>
                <c:pt idx="0">
                  <c:v>0.46</c:v>
                </c:pt>
                <c:pt idx="1">
                  <c:v>0.16</c:v>
                </c:pt>
                <c:pt idx="2">
                  <c:v>7.0000000000000007E-2</c:v>
                </c:pt>
                <c:pt idx="3">
                  <c:v>0.05</c:v>
                </c:pt>
                <c:pt idx="4">
                  <c:v>0.26</c:v>
                </c:pt>
              </c:numCache>
            </c:numRef>
          </c:val>
          <c:extLst xmlns:c16r2="http://schemas.microsoft.com/office/drawing/2015/06/chart">
            <c:ext xmlns:c16="http://schemas.microsoft.com/office/drawing/2014/chart" uri="{C3380CC4-5D6E-409C-BE32-E72D297353CC}">
              <c16:uniqueId val="{00000000-C110-B149-A25E-A9422F7C8702}"/>
            </c:ext>
          </c:extLst>
        </c:ser>
        <c:dLbls>
          <c:showLegendKey val="0"/>
          <c:showVal val="0"/>
          <c:showCatName val="0"/>
          <c:showSerName val="0"/>
          <c:showPercent val="0"/>
          <c:showBubbleSize val="0"/>
        </c:dLbls>
        <c:gapWidth val="80"/>
        <c:axId val="43718912"/>
        <c:axId val="43720704"/>
      </c:barChart>
      <c:catAx>
        <c:axId val="43718912"/>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3720704"/>
        <c:crosses val="autoZero"/>
        <c:auto val="1"/>
        <c:lblAlgn val="ctr"/>
        <c:lblOffset val="100"/>
        <c:noMultiLvlLbl val="0"/>
      </c:catAx>
      <c:valAx>
        <c:axId val="43720704"/>
        <c:scaling>
          <c:orientation val="minMax"/>
        </c:scaling>
        <c:delete val="1"/>
        <c:axPos val="t"/>
        <c:numFmt formatCode="0%" sourceLinked="1"/>
        <c:majorTickMark val="out"/>
        <c:minorTickMark val="none"/>
        <c:tickLblPos val="nextTo"/>
        <c:crossAx val="4371891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918324411528618"/>
          <c:y val="2.232278698609115E-2"/>
          <c:w val="0.26120695838413899"/>
          <c:h val="0.90450789494136263"/>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Married</c:v>
                </c:pt>
                <c:pt idx="1">
                  <c:v>Single/living at home</c:v>
                </c:pt>
                <c:pt idx="2">
                  <c:v>Co-habiting</c:v>
                </c:pt>
                <c:pt idx="3">
                  <c:v>Widowed</c:v>
                </c:pt>
                <c:pt idx="4">
                  <c:v>Divorced</c:v>
                </c:pt>
              </c:strCache>
            </c:strRef>
          </c:cat>
          <c:val>
            <c:numRef>
              <c:f>Sheet1!$B$2:$B$6</c:f>
              <c:numCache>
                <c:formatCode>0%</c:formatCode>
                <c:ptCount val="5"/>
                <c:pt idx="0">
                  <c:v>0.42</c:v>
                </c:pt>
                <c:pt idx="1">
                  <c:v>0.22</c:v>
                </c:pt>
                <c:pt idx="2">
                  <c:v>0.18</c:v>
                </c:pt>
                <c:pt idx="3">
                  <c:v>0.13</c:v>
                </c:pt>
                <c:pt idx="4">
                  <c:v>0.04</c:v>
                </c:pt>
              </c:numCache>
            </c:numRef>
          </c:val>
          <c:extLst xmlns:c16r2="http://schemas.microsoft.com/office/drawing/2015/06/chart">
            <c:ext xmlns:c16="http://schemas.microsoft.com/office/drawing/2014/chart" uri="{C3380CC4-5D6E-409C-BE32-E72D297353CC}">
              <c16:uniqueId val="{00000000-CECE-B84F-B037-84AF7E942D94}"/>
            </c:ext>
          </c:extLst>
        </c:ser>
        <c:dLbls>
          <c:showLegendKey val="0"/>
          <c:showVal val="0"/>
          <c:showCatName val="0"/>
          <c:showSerName val="0"/>
          <c:showPercent val="0"/>
          <c:showBubbleSize val="0"/>
        </c:dLbls>
        <c:gapWidth val="80"/>
        <c:axId val="37404672"/>
        <c:axId val="37406208"/>
      </c:barChart>
      <c:catAx>
        <c:axId val="37404672"/>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7406208"/>
        <c:crosses val="autoZero"/>
        <c:auto val="1"/>
        <c:lblAlgn val="ctr"/>
        <c:lblOffset val="100"/>
        <c:noMultiLvlLbl val="0"/>
      </c:catAx>
      <c:valAx>
        <c:axId val="37406208"/>
        <c:scaling>
          <c:orientation val="minMax"/>
        </c:scaling>
        <c:delete val="1"/>
        <c:axPos val="t"/>
        <c:numFmt formatCode="0%" sourceLinked="1"/>
        <c:majorTickMark val="out"/>
        <c:minorTickMark val="none"/>
        <c:tickLblPos val="nextTo"/>
        <c:crossAx val="3740467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88647349042595"/>
          <c:y val="0"/>
          <c:w val="0.3329937127486618"/>
          <c:h val="0.92107825323551529"/>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Heterosexual/Straight</c:v>
                </c:pt>
                <c:pt idx="1">
                  <c:v>Bisexual</c:v>
                </c:pt>
                <c:pt idx="2">
                  <c:v>Gay/Lesbian</c:v>
                </c:pt>
              </c:strCache>
            </c:strRef>
          </c:cat>
          <c:val>
            <c:numRef>
              <c:f>Sheet1!$B$2:$B$4</c:f>
              <c:numCache>
                <c:formatCode>0%</c:formatCode>
                <c:ptCount val="3"/>
                <c:pt idx="0">
                  <c:v>0.99</c:v>
                </c:pt>
                <c:pt idx="1">
                  <c:v>0</c:v>
                </c:pt>
                <c:pt idx="2">
                  <c:v>0.01</c:v>
                </c:pt>
              </c:numCache>
            </c:numRef>
          </c:val>
          <c:extLst xmlns:c16r2="http://schemas.microsoft.com/office/drawing/2015/06/chart">
            <c:ext xmlns:c16="http://schemas.microsoft.com/office/drawing/2014/chart" uri="{C3380CC4-5D6E-409C-BE32-E72D297353CC}">
              <c16:uniqueId val="{00000000-1EF3-354B-BB9C-EB3F11C5E179}"/>
            </c:ext>
          </c:extLst>
        </c:ser>
        <c:dLbls>
          <c:showLegendKey val="0"/>
          <c:showVal val="0"/>
          <c:showCatName val="0"/>
          <c:showSerName val="0"/>
          <c:showPercent val="0"/>
          <c:showBubbleSize val="0"/>
        </c:dLbls>
        <c:gapWidth val="80"/>
        <c:axId val="37533184"/>
        <c:axId val="37534720"/>
      </c:barChart>
      <c:catAx>
        <c:axId val="37533184"/>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7534720"/>
        <c:crosses val="autoZero"/>
        <c:auto val="1"/>
        <c:lblAlgn val="ctr"/>
        <c:lblOffset val="100"/>
        <c:noMultiLvlLbl val="0"/>
      </c:catAx>
      <c:valAx>
        <c:axId val="37534720"/>
        <c:scaling>
          <c:orientation val="minMax"/>
        </c:scaling>
        <c:delete val="1"/>
        <c:axPos val="t"/>
        <c:numFmt formatCode="0%" sourceLinked="1"/>
        <c:majorTickMark val="out"/>
        <c:minorTickMark val="none"/>
        <c:tickLblPos val="nextTo"/>
        <c:crossAx val="37533184"/>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31064779969671"/>
          <c:y val="5.2442246797459553E-3"/>
          <c:w val="0.47955411057613317"/>
          <c:h val="0.98951155064050811"/>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Christian (incl. Catholic)</c:v>
                </c:pt>
                <c:pt idx="1">
                  <c:v>No religion</c:v>
                </c:pt>
                <c:pt idx="2">
                  <c:v>Muslim</c:v>
                </c:pt>
              </c:strCache>
            </c:strRef>
          </c:cat>
          <c:val>
            <c:numRef>
              <c:f>Sheet1!$B$2:$B$6</c:f>
              <c:numCache>
                <c:formatCode>0%</c:formatCode>
                <c:ptCount val="5"/>
                <c:pt idx="0">
                  <c:v>0.59</c:v>
                </c:pt>
                <c:pt idx="1">
                  <c:v>0.35</c:v>
                </c:pt>
                <c:pt idx="2">
                  <c:v>0.06</c:v>
                </c:pt>
              </c:numCache>
            </c:numRef>
          </c:val>
          <c:extLst xmlns:c16r2="http://schemas.microsoft.com/office/drawing/2015/06/chart">
            <c:ext xmlns:c16="http://schemas.microsoft.com/office/drawing/2014/chart" uri="{C3380CC4-5D6E-409C-BE32-E72D297353CC}">
              <c16:uniqueId val="{00000000-BBF4-7D4A-9B9F-2E8F4FDED802}"/>
            </c:ext>
          </c:extLst>
        </c:ser>
        <c:dLbls>
          <c:showLegendKey val="0"/>
          <c:showVal val="0"/>
          <c:showCatName val="0"/>
          <c:showSerName val="0"/>
          <c:showPercent val="0"/>
          <c:showBubbleSize val="0"/>
        </c:dLbls>
        <c:gapWidth val="80"/>
        <c:axId val="37428224"/>
        <c:axId val="37442304"/>
      </c:barChart>
      <c:catAx>
        <c:axId val="37428224"/>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7442304"/>
        <c:crosses val="autoZero"/>
        <c:auto val="1"/>
        <c:lblAlgn val="ctr"/>
        <c:lblOffset val="100"/>
        <c:noMultiLvlLbl val="0"/>
      </c:catAx>
      <c:valAx>
        <c:axId val="37442304"/>
        <c:scaling>
          <c:orientation val="minMax"/>
        </c:scaling>
        <c:delete val="1"/>
        <c:axPos val="t"/>
        <c:numFmt formatCode="0%" sourceLinked="1"/>
        <c:majorTickMark val="out"/>
        <c:minorTickMark val="none"/>
        <c:tickLblPos val="nextTo"/>
        <c:crossAx val="37428224"/>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918324411528618"/>
          <c:y val="5.9636816281262661E-2"/>
          <c:w val="0.36777071563088498"/>
          <c:h val="0.86719413552588165"/>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White British</c:v>
                </c:pt>
                <c:pt idx="1">
                  <c:v>White </c:v>
                </c:pt>
                <c:pt idx="2">
                  <c:v>Asian/Asian British </c:v>
                </c:pt>
                <c:pt idx="3">
                  <c:v>Mixed</c:v>
                </c:pt>
              </c:strCache>
            </c:strRef>
          </c:cat>
          <c:val>
            <c:numRef>
              <c:f>Sheet1!$B$2:$B$5</c:f>
              <c:numCache>
                <c:formatCode>0%</c:formatCode>
                <c:ptCount val="4"/>
                <c:pt idx="0">
                  <c:v>0.84</c:v>
                </c:pt>
                <c:pt idx="1">
                  <c:v>0.08</c:v>
                </c:pt>
                <c:pt idx="2">
                  <c:v>0.06</c:v>
                </c:pt>
                <c:pt idx="3">
                  <c:v>0.02</c:v>
                </c:pt>
              </c:numCache>
            </c:numRef>
          </c:val>
          <c:extLst xmlns:c16r2="http://schemas.microsoft.com/office/drawing/2015/06/chart">
            <c:ext xmlns:c16="http://schemas.microsoft.com/office/drawing/2014/chart" uri="{C3380CC4-5D6E-409C-BE32-E72D297353CC}">
              <c16:uniqueId val="{00000000-980F-7940-85E8-F80B3163A081}"/>
            </c:ext>
          </c:extLst>
        </c:ser>
        <c:dLbls>
          <c:showLegendKey val="0"/>
          <c:showVal val="0"/>
          <c:showCatName val="0"/>
          <c:showSerName val="0"/>
          <c:showPercent val="0"/>
          <c:showBubbleSize val="0"/>
        </c:dLbls>
        <c:gapWidth val="80"/>
        <c:axId val="44380928"/>
        <c:axId val="44382464"/>
      </c:barChart>
      <c:catAx>
        <c:axId val="44380928"/>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382464"/>
        <c:crosses val="autoZero"/>
        <c:auto val="1"/>
        <c:lblAlgn val="ctr"/>
        <c:lblOffset val="100"/>
        <c:noMultiLvlLbl val="0"/>
      </c:catAx>
      <c:valAx>
        <c:axId val="44382464"/>
        <c:scaling>
          <c:orientation val="minMax"/>
        </c:scaling>
        <c:delete val="1"/>
        <c:axPos val="t"/>
        <c:numFmt formatCode="0%" sourceLinked="1"/>
        <c:majorTickMark val="out"/>
        <c:minorTickMark val="none"/>
        <c:tickLblPos val="nextTo"/>
        <c:crossAx val="44380928"/>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07671570593238"/>
          <c:y val="8.4433188720421798E-2"/>
          <c:w val="0.36777071563088498"/>
          <c:h val="0.85958490639451512"/>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c:v>
                </c:pt>
                <c:pt idx="1">
                  <c:v>No</c:v>
                </c:pt>
              </c:strCache>
            </c:strRef>
          </c:cat>
          <c:val>
            <c:numRef>
              <c:f>Sheet1!$B$2:$B$3</c:f>
              <c:numCache>
                <c:formatCode>0%</c:formatCode>
                <c:ptCount val="2"/>
                <c:pt idx="0">
                  <c:v>0.14000000000000001</c:v>
                </c:pt>
                <c:pt idx="1">
                  <c:v>0.86</c:v>
                </c:pt>
              </c:numCache>
            </c:numRef>
          </c:val>
          <c:extLst xmlns:c16r2="http://schemas.microsoft.com/office/drawing/2015/06/chart">
            <c:ext xmlns:c16="http://schemas.microsoft.com/office/drawing/2014/chart" uri="{C3380CC4-5D6E-409C-BE32-E72D297353CC}">
              <c16:uniqueId val="{00000000-DCA4-E346-8AD4-67C10FB5EC8F}"/>
            </c:ext>
          </c:extLst>
        </c:ser>
        <c:dLbls>
          <c:showLegendKey val="0"/>
          <c:showVal val="0"/>
          <c:showCatName val="0"/>
          <c:showSerName val="0"/>
          <c:showPercent val="0"/>
          <c:showBubbleSize val="0"/>
        </c:dLbls>
        <c:gapWidth val="80"/>
        <c:axId val="44173952"/>
        <c:axId val="44192128"/>
      </c:barChart>
      <c:catAx>
        <c:axId val="44173952"/>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92128"/>
        <c:crosses val="autoZero"/>
        <c:auto val="1"/>
        <c:lblAlgn val="ctr"/>
        <c:lblOffset val="100"/>
        <c:noMultiLvlLbl val="0"/>
      </c:catAx>
      <c:valAx>
        <c:axId val="44192128"/>
        <c:scaling>
          <c:orientation val="minMax"/>
        </c:scaling>
        <c:delete val="1"/>
        <c:axPos val="t"/>
        <c:numFmt formatCode="0%" sourceLinked="1"/>
        <c:majorTickMark val="out"/>
        <c:minorTickMark val="none"/>
        <c:tickLblPos val="nextTo"/>
        <c:crossAx val="4417395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07671570593238"/>
          <c:y val="0.31697365125272248"/>
          <c:w val="0.36777071563088498"/>
          <c:h val="0.37270356031309076"/>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c:v>
                </c:pt>
                <c:pt idx="1">
                  <c:v>No</c:v>
                </c:pt>
              </c:strCache>
            </c:strRef>
          </c:cat>
          <c:val>
            <c:numRef>
              <c:f>Sheet1!$B$2:$B$3</c:f>
              <c:numCache>
                <c:formatCode>0%</c:formatCode>
                <c:ptCount val="2"/>
                <c:pt idx="0">
                  <c:v>0.24</c:v>
                </c:pt>
                <c:pt idx="1">
                  <c:v>0.76</c:v>
                </c:pt>
              </c:numCache>
            </c:numRef>
          </c:val>
          <c:extLst xmlns:c16r2="http://schemas.microsoft.com/office/drawing/2015/06/chart">
            <c:ext xmlns:c16="http://schemas.microsoft.com/office/drawing/2014/chart" uri="{C3380CC4-5D6E-409C-BE32-E72D297353CC}">
              <c16:uniqueId val="{00000000-5F2D-8447-BDE8-97CEB0C78535}"/>
            </c:ext>
          </c:extLst>
        </c:ser>
        <c:dLbls>
          <c:showLegendKey val="0"/>
          <c:showVal val="0"/>
          <c:showCatName val="0"/>
          <c:showSerName val="0"/>
          <c:showPercent val="0"/>
          <c:showBubbleSize val="0"/>
        </c:dLbls>
        <c:gapWidth val="80"/>
        <c:axId val="44331392"/>
        <c:axId val="44332928"/>
      </c:barChart>
      <c:catAx>
        <c:axId val="44331392"/>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332928"/>
        <c:crosses val="autoZero"/>
        <c:auto val="1"/>
        <c:lblAlgn val="ctr"/>
        <c:lblOffset val="100"/>
        <c:noMultiLvlLbl val="0"/>
      </c:catAx>
      <c:valAx>
        <c:axId val="44332928"/>
        <c:scaling>
          <c:orientation val="minMax"/>
        </c:scaling>
        <c:delete val="1"/>
        <c:axPos val="t"/>
        <c:numFmt formatCode="0%" sourceLinked="1"/>
        <c:majorTickMark val="out"/>
        <c:minorTickMark val="none"/>
        <c:tickLblPos val="nextTo"/>
        <c:crossAx val="4433139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15765845201824"/>
          <c:y val="0.3480279556945961"/>
          <c:w val="0.36777071563088498"/>
          <c:h val="0.37270356031309076"/>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c:v>
                </c:pt>
                <c:pt idx="1">
                  <c:v>No</c:v>
                </c:pt>
              </c:strCache>
            </c:strRef>
          </c:cat>
          <c:val>
            <c:numRef>
              <c:f>Sheet1!$B$2:$B$3</c:f>
              <c:numCache>
                <c:formatCode>0%</c:formatCode>
                <c:ptCount val="2"/>
                <c:pt idx="0">
                  <c:v>0.03</c:v>
                </c:pt>
                <c:pt idx="1">
                  <c:v>0.97</c:v>
                </c:pt>
              </c:numCache>
            </c:numRef>
          </c:val>
          <c:extLst xmlns:c16r2="http://schemas.microsoft.com/office/drawing/2015/06/chart">
            <c:ext xmlns:c16="http://schemas.microsoft.com/office/drawing/2014/chart" uri="{C3380CC4-5D6E-409C-BE32-E72D297353CC}">
              <c16:uniqueId val="{00000000-ED72-CF49-85E5-C47457CDF879}"/>
            </c:ext>
          </c:extLst>
        </c:ser>
        <c:dLbls>
          <c:showLegendKey val="0"/>
          <c:showVal val="0"/>
          <c:showCatName val="0"/>
          <c:showSerName val="0"/>
          <c:showPercent val="0"/>
          <c:showBubbleSize val="0"/>
        </c:dLbls>
        <c:gapWidth val="80"/>
        <c:axId val="44205952"/>
        <c:axId val="44207488"/>
      </c:barChart>
      <c:catAx>
        <c:axId val="44205952"/>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207488"/>
        <c:crosses val="autoZero"/>
        <c:auto val="1"/>
        <c:lblAlgn val="ctr"/>
        <c:lblOffset val="100"/>
        <c:noMultiLvlLbl val="0"/>
      </c:catAx>
      <c:valAx>
        <c:axId val="44207488"/>
        <c:scaling>
          <c:orientation val="minMax"/>
        </c:scaling>
        <c:delete val="1"/>
        <c:axPos val="t"/>
        <c:numFmt formatCode="0%" sourceLinked="1"/>
        <c:majorTickMark val="out"/>
        <c:minorTickMark val="none"/>
        <c:tickLblPos val="nextTo"/>
        <c:crossAx val="4420595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128509352182702"/>
          <c:y val="0"/>
          <c:w val="0.27359882717679285"/>
          <c:h val="0.96465133434650918"/>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Long-standing condition</c:v>
                </c:pt>
                <c:pt idx="1">
                  <c:v>Severely limiting condition</c:v>
                </c:pt>
                <c:pt idx="2">
                  <c:v>Other condition</c:v>
                </c:pt>
              </c:strCache>
            </c:strRef>
          </c:cat>
          <c:val>
            <c:numRef>
              <c:f>Sheet1!$B$2:$B$5</c:f>
              <c:numCache>
                <c:formatCode>0%</c:formatCode>
                <c:ptCount val="4"/>
                <c:pt idx="0">
                  <c:v>0.38</c:v>
                </c:pt>
                <c:pt idx="1">
                  <c:v>0.25</c:v>
                </c:pt>
                <c:pt idx="2">
                  <c:v>0.15</c:v>
                </c:pt>
              </c:numCache>
            </c:numRef>
          </c:val>
          <c:extLst xmlns:c16r2="http://schemas.microsoft.com/office/drawing/2015/06/chart">
            <c:ext xmlns:c16="http://schemas.microsoft.com/office/drawing/2014/chart" uri="{C3380CC4-5D6E-409C-BE32-E72D297353CC}">
              <c16:uniqueId val="{00000000-3E01-904B-909C-5BD2D9F758F9}"/>
            </c:ext>
          </c:extLst>
        </c:ser>
        <c:dLbls>
          <c:showLegendKey val="0"/>
          <c:showVal val="0"/>
          <c:showCatName val="0"/>
          <c:showSerName val="0"/>
          <c:showPercent val="0"/>
          <c:showBubbleSize val="0"/>
        </c:dLbls>
        <c:gapWidth val="80"/>
        <c:axId val="44248448"/>
        <c:axId val="44291200"/>
      </c:barChart>
      <c:catAx>
        <c:axId val="44248448"/>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291200"/>
        <c:crosses val="autoZero"/>
        <c:auto val="1"/>
        <c:lblAlgn val="ctr"/>
        <c:lblOffset val="100"/>
        <c:noMultiLvlLbl val="0"/>
      </c:catAx>
      <c:valAx>
        <c:axId val="44291200"/>
        <c:scaling>
          <c:orientation val="minMax"/>
        </c:scaling>
        <c:delete val="1"/>
        <c:axPos val="t"/>
        <c:numFmt formatCode="0%" sourceLinked="1"/>
        <c:majorTickMark val="out"/>
        <c:minorTickMark val="none"/>
        <c:tickLblPos val="nextTo"/>
        <c:crossAx val="44248448"/>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07671570593238"/>
          <c:y val="2.2293484372071688E-2"/>
          <c:w val="0.36777071563088498"/>
          <c:h val="0.96206401099473171"/>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 Employed</c:v>
                </c:pt>
                <c:pt idx="1">
                  <c:v>No</c:v>
                </c:pt>
                <c:pt idx="2">
                  <c:v>Retired/student</c:v>
                </c:pt>
              </c:strCache>
            </c:strRef>
          </c:cat>
          <c:val>
            <c:numRef>
              <c:f>Sheet1!$B$2:$B$4</c:f>
              <c:numCache>
                <c:formatCode>0%</c:formatCode>
                <c:ptCount val="3"/>
                <c:pt idx="0">
                  <c:v>0.41</c:v>
                </c:pt>
                <c:pt idx="1">
                  <c:v>0.35</c:v>
                </c:pt>
                <c:pt idx="2">
                  <c:v>0.24</c:v>
                </c:pt>
              </c:numCache>
            </c:numRef>
          </c:val>
          <c:extLst xmlns:c16r2="http://schemas.microsoft.com/office/drawing/2015/06/chart">
            <c:ext xmlns:c16="http://schemas.microsoft.com/office/drawing/2014/chart" uri="{C3380CC4-5D6E-409C-BE32-E72D297353CC}">
              <c16:uniqueId val="{00000000-A447-A149-BA63-E131CF8AD6EA}"/>
            </c:ext>
          </c:extLst>
        </c:ser>
        <c:dLbls>
          <c:showLegendKey val="0"/>
          <c:showVal val="0"/>
          <c:showCatName val="0"/>
          <c:showSerName val="0"/>
          <c:showPercent val="0"/>
          <c:showBubbleSize val="0"/>
        </c:dLbls>
        <c:gapWidth val="80"/>
        <c:axId val="44725376"/>
        <c:axId val="44726912"/>
      </c:barChart>
      <c:catAx>
        <c:axId val="44725376"/>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726912"/>
        <c:crosses val="autoZero"/>
        <c:auto val="1"/>
        <c:lblAlgn val="ctr"/>
        <c:lblOffset val="100"/>
        <c:noMultiLvlLbl val="0"/>
      </c:catAx>
      <c:valAx>
        <c:axId val="44726912"/>
        <c:scaling>
          <c:orientation val="minMax"/>
        </c:scaling>
        <c:delete val="1"/>
        <c:axPos val="t"/>
        <c:numFmt formatCode="0%" sourceLinked="1"/>
        <c:majorTickMark val="out"/>
        <c:minorTickMark val="none"/>
        <c:tickLblPos val="nextTo"/>
        <c:crossAx val="4472537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88647349042595"/>
          <c:y val="0"/>
          <c:w val="0.3329937127486618"/>
          <c:h val="0.92107825323551529"/>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Heterosexual/Straight</c:v>
                </c:pt>
                <c:pt idx="1">
                  <c:v>Bisexual</c:v>
                </c:pt>
                <c:pt idx="2">
                  <c:v>Gay/Lesbian</c:v>
                </c:pt>
              </c:strCache>
            </c:strRef>
          </c:cat>
          <c:val>
            <c:numRef>
              <c:f>Sheet1!$B$2:$B$4</c:f>
              <c:numCache>
                <c:formatCode>0%</c:formatCode>
                <c:ptCount val="3"/>
                <c:pt idx="0">
                  <c:v>0.94</c:v>
                </c:pt>
                <c:pt idx="1">
                  <c:v>0.04</c:v>
                </c:pt>
                <c:pt idx="2">
                  <c:v>0.02</c:v>
                </c:pt>
              </c:numCache>
            </c:numRef>
          </c:val>
          <c:extLst xmlns:c16r2="http://schemas.microsoft.com/office/drawing/2015/06/chart">
            <c:ext xmlns:c16="http://schemas.microsoft.com/office/drawing/2014/chart" uri="{C3380CC4-5D6E-409C-BE32-E72D297353CC}">
              <c16:uniqueId val="{00000000-1EF3-354B-BB9C-EB3F11C5E179}"/>
            </c:ext>
          </c:extLst>
        </c:ser>
        <c:dLbls>
          <c:showLegendKey val="0"/>
          <c:showVal val="0"/>
          <c:showCatName val="0"/>
          <c:showSerName val="0"/>
          <c:showPercent val="0"/>
          <c:showBubbleSize val="0"/>
        </c:dLbls>
        <c:gapWidth val="80"/>
        <c:axId val="38709120"/>
        <c:axId val="38710656"/>
      </c:barChart>
      <c:catAx>
        <c:axId val="38709120"/>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8710656"/>
        <c:crosses val="autoZero"/>
        <c:auto val="1"/>
        <c:lblAlgn val="ctr"/>
        <c:lblOffset val="100"/>
        <c:noMultiLvlLbl val="0"/>
      </c:catAx>
      <c:valAx>
        <c:axId val="38710656"/>
        <c:scaling>
          <c:orientation val="minMax"/>
        </c:scaling>
        <c:delete val="1"/>
        <c:axPos val="t"/>
        <c:numFmt formatCode="0%" sourceLinked="1"/>
        <c:majorTickMark val="out"/>
        <c:minorTickMark val="none"/>
        <c:tickLblPos val="nextTo"/>
        <c:crossAx val="38709120"/>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128510760150278"/>
          <c:y val="0"/>
          <c:w val="0.33050963820921309"/>
          <c:h val="0.96465133434650918"/>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0-3</c:v>
                </c:pt>
                <c:pt idx="1">
                  <c:v>4-10</c:v>
                </c:pt>
                <c:pt idx="2">
                  <c:v>11-16 </c:v>
                </c:pt>
                <c:pt idx="3">
                  <c:v>17-21</c:v>
                </c:pt>
                <c:pt idx="4">
                  <c:v>Over 21</c:v>
                </c:pt>
              </c:strCache>
            </c:strRef>
          </c:cat>
          <c:val>
            <c:numRef>
              <c:f>Sheet1!$B$2:$B$6</c:f>
              <c:numCache>
                <c:formatCode>0%</c:formatCode>
                <c:ptCount val="5"/>
                <c:pt idx="0">
                  <c:v>0.56999999999999995</c:v>
                </c:pt>
                <c:pt idx="1">
                  <c:v>0.26</c:v>
                </c:pt>
                <c:pt idx="2">
                  <c:v>0.1</c:v>
                </c:pt>
                <c:pt idx="3">
                  <c:v>0.05</c:v>
                </c:pt>
                <c:pt idx="4">
                  <c:v>0.02</c:v>
                </c:pt>
              </c:numCache>
            </c:numRef>
          </c:val>
          <c:extLst xmlns:c16r2="http://schemas.microsoft.com/office/drawing/2015/06/chart">
            <c:ext xmlns:c16="http://schemas.microsoft.com/office/drawing/2014/chart" uri="{C3380CC4-5D6E-409C-BE32-E72D297353CC}">
              <c16:uniqueId val="{00000000-C110-B149-A25E-A9422F7C8702}"/>
            </c:ext>
          </c:extLst>
        </c:ser>
        <c:dLbls>
          <c:showLegendKey val="0"/>
          <c:showVal val="0"/>
          <c:showCatName val="0"/>
          <c:showSerName val="0"/>
          <c:showPercent val="0"/>
          <c:showBubbleSize val="0"/>
        </c:dLbls>
        <c:gapWidth val="80"/>
        <c:axId val="44751488"/>
        <c:axId val="58225024"/>
      </c:barChart>
      <c:catAx>
        <c:axId val="44751488"/>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8225024"/>
        <c:crosses val="autoZero"/>
        <c:auto val="1"/>
        <c:lblAlgn val="ctr"/>
        <c:lblOffset val="100"/>
        <c:noMultiLvlLbl val="0"/>
      </c:catAx>
      <c:valAx>
        <c:axId val="58225024"/>
        <c:scaling>
          <c:orientation val="minMax"/>
        </c:scaling>
        <c:delete val="1"/>
        <c:axPos val="t"/>
        <c:numFmt formatCode="0%" sourceLinked="1"/>
        <c:majorTickMark val="out"/>
        <c:minorTickMark val="none"/>
        <c:tickLblPos val="nextTo"/>
        <c:crossAx val="44751488"/>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056392617697819"/>
          <c:y val="8.2456578225509877E-2"/>
          <c:w val="0.38950132655719727"/>
          <c:h val="0.83840262220631501"/>
        </c:manualLayout>
      </c:layout>
      <c:barChart>
        <c:barDir val="bar"/>
        <c:grouping val="clustered"/>
        <c:varyColors val="0"/>
        <c:ser>
          <c:idx val="0"/>
          <c:order val="0"/>
          <c:tx>
            <c:strRef>
              <c:f>Sheet1!$B$1</c:f>
              <c:strCache>
                <c:ptCount val="1"/>
                <c:pt idx="0">
                  <c:v>Underwriting expertise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6D6E7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No issues/complaints</c:v>
                </c:pt>
                <c:pt idx="1">
                  <c:v>More versatile/flexible staff </c:v>
                </c:pt>
                <c:pt idx="2">
                  <c:v>More cooperative workforce</c:v>
                </c:pt>
                <c:pt idx="3">
                  <c:v>Referrals to appropriate staff</c:v>
                </c:pt>
                <c:pt idx="4">
                  <c:v>More/better soft skills</c:v>
                </c:pt>
                <c:pt idx="5">
                  <c:v>Preference for local treatment</c:v>
                </c:pt>
                <c:pt idx="6">
                  <c:v>Faster service</c:v>
                </c:pt>
                <c:pt idx="7">
                  <c:v>Emphasis on skills/experience</c:v>
                </c:pt>
                <c:pt idx="8">
                  <c:v>Need more staff (general)</c:v>
                </c:pt>
                <c:pt idx="9">
                  <c:v>Preference for specialist staff </c:v>
                </c:pt>
              </c:strCache>
            </c:strRef>
          </c:cat>
          <c:val>
            <c:numRef>
              <c:f>Sheet1!$B$2:$B$11</c:f>
              <c:numCache>
                <c:formatCode>0%</c:formatCode>
                <c:ptCount val="10"/>
                <c:pt idx="0">
                  <c:v>0.05</c:v>
                </c:pt>
                <c:pt idx="1">
                  <c:v>0.06</c:v>
                </c:pt>
                <c:pt idx="2">
                  <c:v>7.0000000000000007E-2</c:v>
                </c:pt>
                <c:pt idx="3">
                  <c:v>7.0000000000000007E-2</c:v>
                </c:pt>
                <c:pt idx="4">
                  <c:v>0.11</c:v>
                </c:pt>
                <c:pt idx="5">
                  <c:v>0.13</c:v>
                </c:pt>
                <c:pt idx="6">
                  <c:v>0.15</c:v>
                </c:pt>
                <c:pt idx="7">
                  <c:v>0.21</c:v>
                </c:pt>
                <c:pt idx="8">
                  <c:v>0.21</c:v>
                </c:pt>
                <c:pt idx="9">
                  <c:v>0.31</c:v>
                </c:pt>
              </c:numCache>
            </c:numRef>
          </c:val>
          <c:extLst xmlns:c16r2="http://schemas.microsoft.com/office/drawing/2015/06/chart">
            <c:ext xmlns:c16="http://schemas.microsoft.com/office/drawing/2014/chart" uri="{C3380CC4-5D6E-409C-BE32-E72D297353CC}">
              <c16:uniqueId val="{00000000-C121-489A-A5A8-EB73BBCF4977}"/>
            </c:ext>
          </c:extLst>
        </c:ser>
        <c:dLbls>
          <c:showLegendKey val="0"/>
          <c:showVal val="0"/>
          <c:showCatName val="0"/>
          <c:showSerName val="0"/>
          <c:showPercent val="0"/>
          <c:showBubbleSize val="0"/>
        </c:dLbls>
        <c:gapWidth val="100"/>
        <c:axId val="43937792"/>
        <c:axId val="43939328"/>
      </c:barChart>
      <c:catAx>
        <c:axId val="4393779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3939328"/>
        <c:crosses val="autoZero"/>
        <c:auto val="1"/>
        <c:lblAlgn val="ctr"/>
        <c:lblOffset val="100"/>
        <c:noMultiLvlLbl val="0"/>
      </c:catAx>
      <c:valAx>
        <c:axId val="43939328"/>
        <c:scaling>
          <c:orientation val="minMax"/>
        </c:scaling>
        <c:delete val="1"/>
        <c:axPos val="b"/>
        <c:numFmt formatCode="0%" sourceLinked="1"/>
        <c:majorTickMark val="none"/>
        <c:minorTickMark val="none"/>
        <c:tickLblPos val="nextTo"/>
        <c:crossAx val="4393779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764001249956599"/>
          <c:y val="9.4554785149222359E-2"/>
          <c:w val="0.42381719682656177"/>
          <c:h val="0.83840262220631501"/>
        </c:manualLayout>
      </c:layout>
      <c:barChart>
        <c:barDir val="bar"/>
        <c:grouping val="clustered"/>
        <c:varyColors val="0"/>
        <c:ser>
          <c:idx val="0"/>
          <c:order val="0"/>
          <c:tx>
            <c:strRef>
              <c:f>Sheet1!$B$1</c:f>
              <c:strCache>
                <c:ptCount val="1"/>
                <c:pt idx="0">
                  <c:v>Underwriting expertise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6D6E7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Support for deprived communities </c:v>
                </c:pt>
                <c:pt idx="1">
                  <c:v>Local investment</c:v>
                </c:pt>
                <c:pt idx="2">
                  <c:v>Travel expenses </c:v>
                </c:pt>
                <c:pt idx="3">
                  <c:v>Utilising existing buildings</c:v>
                </c:pt>
                <c:pt idx="4">
                  <c:v>More investment </c:v>
                </c:pt>
                <c:pt idx="5">
                  <c:v>New buildings</c:v>
                </c:pt>
                <c:pt idx="6">
                  <c:v>Managing funds/Avoiding waste</c:v>
                </c:pt>
              </c:strCache>
            </c:strRef>
          </c:cat>
          <c:val>
            <c:numRef>
              <c:f>Sheet1!$B$2:$B$8</c:f>
              <c:numCache>
                <c:formatCode>0%</c:formatCode>
                <c:ptCount val="7"/>
                <c:pt idx="0">
                  <c:v>0.06</c:v>
                </c:pt>
                <c:pt idx="1">
                  <c:v>0.1</c:v>
                </c:pt>
                <c:pt idx="2">
                  <c:v>0.15</c:v>
                </c:pt>
                <c:pt idx="3">
                  <c:v>0.17</c:v>
                </c:pt>
                <c:pt idx="4">
                  <c:v>0.17</c:v>
                </c:pt>
                <c:pt idx="5">
                  <c:v>0.19</c:v>
                </c:pt>
                <c:pt idx="6">
                  <c:v>0.22</c:v>
                </c:pt>
              </c:numCache>
            </c:numRef>
          </c:val>
          <c:extLst xmlns:c16r2="http://schemas.microsoft.com/office/drawing/2015/06/chart">
            <c:ext xmlns:c16="http://schemas.microsoft.com/office/drawing/2014/chart" uri="{C3380CC4-5D6E-409C-BE32-E72D297353CC}">
              <c16:uniqueId val="{00000000-AC2D-4D74-AC4F-3AECF56A5BA2}"/>
            </c:ext>
          </c:extLst>
        </c:ser>
        <c:dLbls>
          <c:showLegendKey val="0"/>
          <c:showVal val="0"/>
          <c:showCatName val="0"/>
          <c:showSerName val="0"/>
          <c:showPercent val="0"/>
          <c:showBubbleSize val="0"/>
        </c:dLbls>
        <c:gapWidth val="100"/>
        <c:axId val="151287296"/>
        <c:axId val="151288832"/>
      </c:barChart>
      <c:catAx>
        <c:axId val="15128729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1288832"/>
        <c:crosses val="autoZero"/>
        <c:auto val="1"/>
        <c:lblAlgn val="ctr"/>
        <c:lblOffset val="100"/>
        <c:noMultiLvlLbl val="0"/>
      </c:catAx>
      <c:valAx>
        <c:axId val="151288832"/>
        <c:scaling>
          <c:orientation val="minMax"/>
        </c:scaling>
        <c:delete val="1"/>
        <c:axPos val="b"/>
        <c:numFmt formatCode="0%" sourceLinked="1"/>
        <c:majorTickMark val="none"/>
        <c:minorTickMark val="none"/>
        <c:tickLblPos val="nextTo"/>
        <c:crossAx val="15128729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481332917015172"/>
          <c:y val="9.1644266781305481E-2"/>
          <c:w val="0.42381719682656177"/>
          <c:h val="0.83840262220631501"/>
        </c:manualLayout>
      </c:layout>
      <c:barChart>
        <c:barDir val="bar"/>
        <c:grouping val="clustered"/>
        <c:varyColors val="0"/>
        <c:ser>
          <c:idx val="0"/>
          <c:order val="0"/>
          <c:tx>
            <c:strRef>
              <c:f>Sheet1!$B$1</c:f>
              <c:strCache>
                <c:ptCount val="1"/>
                <c:pt idx="0">
                  <c:v>Underwriting expertise</c:v>
                </c:pt>
              </c:strCache>
            </c:strRef>
          </c:tx>
          <c:spPr>
            <a:solidFill>
              <a:schemeClr val="accent2"/>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6D6E7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Fuel costs </c:v>
                </c:pt>
                <c:pt idx="1">
                  <c:v>Parking availability </c:v>
                </c:pt>
                <c:pt idx="2">
                  <c:v>Quick access to local services </c:v>
                </c:pt>
                <c:pt idx="3">
                  <c:v>Access to/Costs of accomodation </c:v>
                </c:pt>
                <c:pt idx="4">
                  <c:v>Parking costs</c:v>
                </c:pt>
                <c:pt idx="5">
                  <c:v>(Access to) Public transport</c:v>
                </c:pt>
                <c:pt idx="6">
                  <c:v>Travel expenses </c:v>
                </c:pt>
                <c:pt idx="7">
                  <c:v>Importance of transportation </c:v>
                </c:pt>
                <c:pt idx="8">
                  <c:v>Preference for local services </c:v>
                </c:pt>
              </c:strCache>
            </c:strRef>
          </c:cat>
          <c:val>
            <c:numRef>
              <c:f>Sheet1!$B$2:$B$10</c:f>
              <c:numCache>
                <c:formatCode>0%</c:formatCode>
                <c:ptCount val="9"/>
                <c:pt idx="0">
                  <c:v>0.05</c:v>
                </c:pt>
                <c:pt idx="1">
                  <c:v>0.1</c:v>
                </c:pt>
                <c:pt idx="2">
                  <c:v>0.11</c:v>
                </c:pt>
                <c:pt idx="3">
                  <c:v>0.11</c:v>
                </c:pt>
                <c:pt idx="4">
                  <c:v>0.11</c:v>
                </c:pt>
                <c:pt idx="5">
                  <c:v>0.12</c:v>
                </c:pt>
                <c:pt idx="6">
                  <c:v>0.19</c:v>
                </c:pt>
                <c:pt idx="7">
                  <c:v>0.3</c:v>
                </c:pt>
                <c:pt idx="8">
                  <c:v>0.56999999999999995</c:v>
                </c:pt>
              </c:numCache>
            </c:numRef>
          </c:val>
          <c:extLst xmlns:c16r2="http://schemas.microsoft.com/office/drawing/2015/06/chart">
            <c:ext xmlns:c16="http://schemas.microsoft.com/office/drawing/2014/chart" uri="{C3380CC4-5D6E-409C-BE32-E72D297353CC}">
              <c16:uniqueId val="{00000000-5ED2-45CD-B39B-E1699866A489}"/>
            </c:ext>
          </c:extLst>
        </c:ser>
        <c:dLbls>
          <c:showLegendKey val="0"/>
          <c:showVal val="0"/>
          <c:showCatName val="0"/>
          <c:showSerName val="0"/>
          <c:showPercent val="0"/>
          <c:showBubbleSize val="0"/>
        </c:dLbls>
        <c:gapWidth val="100"/>
        <c:axId val="151419520"/>
        <c:axId val="151421312"/>
      </c:barChart>
      <c:catAx>
        <c:axId val="15141952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1421312"/>
        <c:crosses val="autoZero"/>
        <c:auto val="1"/>
        <c:lblAlgn val="ctr"/>
        <c:lblOffset val="100"/>
        <c:noMultiLvlLbl val="0"/>
      </c:catAx>
      <c:valAx>
        <c:axId val="151421312"/>
        <c:scaling>
          <c:orientation val="minMax"/>
        </c:scaling>
        <c:delete val="1"/>
        <c:axPos val="b"/>
        <c:numFmt formatCode="0%" sourceLinked="1"/>
        <c:majorTickMark val="none"/>
        <c:minorTickMark val="none"/>
        <c:tickLblPos val="nextTo"/>
        <c:crossAx val="1514195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481332917015172"/>
          <c:y val="9.1644266781305481E-2"/>
          <c:w val="0.42381719682656177"/>
          <c:h val="0.83840262220631501"/>
        </c:manualLayout>
      </c:layout>
      <c:barChart>
        <c:barDir val="bar"/>
        <c:grouping val="clustered"/>
        <c:varyColors val="0"/>
        <c:ser>
          <c:idx val="0"/>
          <c:order val="0"/>
          <c:tx>
            <c:strRef>
              <c:f>Sheet1!$B$1</c:f>
              <c:strCache>
                <c:ptCount val="1"/>
                <c:pt idx="0">
                  <c:v>Underwriting expertise</c:v>
                </c:pt>
              </c:strCache>
            </c:strRef>
          </c:tx>
          <c:spPr>
            <a:solidFill>
              <a:schemeClr val="accent2"/>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6D6E7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No issues (high quality care)</c:v>
                </c:pt>
                <c:pt idx="1">
                  <c:v>Staff morale</c:v>
                </c:pt>
                <c:pt idx="2">
                  <c:v>Staff performance </c:v>
                </c:pt>
                <c:pt idx="3">
                  <c:v>Access to services </c:v>
                </c:pt>
                <c:pt idx="4">
                  <c:v>Short wait time</c:v>
                </c:pt>
                <c:pt idx="5">
                  <c:v>Patient input</c:v>
                </c:pt>
                <c:pt idx="6">
                  <c:v>Staff knowledge/professionalism </c:v>
                </c:pt>
                <c:pt idx="7">
                  <c:v>Compassionate staff</c:v>
                </c:pt>
                <c:pt idx="8">
                  <c:v>Consistent quality of care </c:v>
                </c:pt>
              </c:strCache>
            </c:strRef>
          </c:cat>
          <c:val>
            <c:numRef>
              <c:f>Sheet1!$B$2:$B$10</c:f>
              <c:numCache>
                <c:formatCode>0%</c:formatCode>
                <c:ptCount val="9"/>
                <c:pt idx="0">
                  <c:v>0.06</c:v>
                </c:pt>
                <c:pt idx="1">
                  <c:v>0.08</c:v>
                </c:pt>
                <c:pt idx="2">
                  <c:v>0.09</c:v>
                </c:pt>
                <c:pt idx="3">
                  <c:v>0.12</c:v>
                </c:pt>
                <c:pt idx="4">
                  <c:v>0.14000000000000001</c:v>
                </c:pt>
                <c:pt idx="5">
                  <c:v>0.14000000000000001</c:v>
                </c:pt>
                <c:pt idx="6">
                  <c:v>0.19</c:v>
                </c:pt>
                <c:pt idx="7">
                  <c:v>0.28999999999999998</c:v>
                </c:pt>
                <c:pt idx="8">
                  <c:v>0.42</c:v>
                </c:pt>
              </c:numCache>
            </c:numRef>
          </c:val>
          <c:extLst xmlns:c16r2="http://schemas.microsoft.com/office/drawing/2015/06/chart">
            <c:ext xmlns:c16="http://schemas.microsoft.com/office/drawing/2014/chart" uri="{C3380CC4-5D6E-409C-BE32-E72D297353CC}">
              <c16:uniqueId val="{00000000-00D1-4DBB-A1B9-10F8BDC2FA8D}"/>
            </c:ext>
          </c:extLst>
        </c:ser>
        <c:dLbls>
          <c:showLegendKey val="0"/>
          <c:showVal val="0"/>
          <c:showCatName val="0"/>
          <c:showSerName val="0"/>
          <c:showPercent val="0"/>
          <c:showBubbleSize val="0"/>
        </c:dLbls>
        <c:gapWidth val="100"/>
        <c:axId val="161873920"/>
        <c:axId val="161875456"/>
      </c:barChart>
      <c:catAx>
        <c:axId val="16187392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1875456"/>
        <c:crosses val="autoZero"/>
        <c:auto val="1"/>
        <c:lblAlgn val="ctr"/>
        <c:lblOffset val="100"/>
        <c:noMultiLvlLbl val="0"/>
      </c:catAx>
      <c:valAx>
        <c:axId val="161875456"/>
        <c:scaling>
          <c:orientation val="minMax"/>
        </c:scaling>
        <c:delete val="1"/>
        <c:axPos val="b"/>
        <c:numFmt formatCode="0%" sourceLinked="1"/>
        <c:majorTickMark val="none"/>
        <c:minorTickMark val="none"/>
        <c:tickLblPos val="nextTo"/>
        <c:crossAx val="1618739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481332917015172"/>
          <c:y val="9.1644266781305481E-2"/>
          <c:w val="0.38196241346506687"/>
          <c:h val="0.83840262220631501"/>
        </c:manualLayout>
      </c:layout>
      <c:barChart>
        <c:barDir val="bar"/>
        <c:grouping val="clustered"/>
        <c:varyColors val="0"/>
        <c:ser>
          <c:idx val="0"/>
          <c:order val="0"/>
          <c:tx>
            <c:strRef>
              <c:f>Sheet1!$B$1</c:f>
              <c:strCache>
                <c:ptCount val="1"/>
                <c:pt idx="0">
                  <c:v>Underwriting expertise</c:v>
                </c:pt>
              </c:strCache>
            </c:strRef>
          </c:tx>
          <c:spPr>
            <a:solidFill>
              <a:schemeClr val="accent2"/>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6D6E7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8"/>
                <c:pt idx="0">
                  <c:v>Consultant led</c:v>
                </c:pt>
                <c:pt idx="1">
                  <c:v>Prompt service </c:v>
                </c:pt>
                <c:pt idx="2">
                  <c:v>Comunication/Sharing of information</c:v>
                </c:pt>
                <c:pt idx="3">
                  <c:v>Closer services (geographically)</c:v>
                </c:pt>
                <c:pt idx="4">
                  <c:v>Seamless/Efficient services</c:v>
                </c:pt>
                <c:pt idx="5">
                  <c:v>Safe travel distance </c:v>
                </c:pt>
                <c:pt idx="6">
                  <c:v>Local services </c:v>
                </c:pt>
                <c:pt idx="7">
                  <c:v>One location </c:v>
                </c:pt>
              </c:strCache>
            </c:strRef>
          </c:cat>
          <c:val>
            <c:numRef>
              <c:f>Sheet1!$B$2:$B$12</c:f>
              <c:numCache>
                <c:formatCode>0%</c:formatCode>
                <c:ptCount val="11"/>
                <c:pt idx="0">
                  <c:v>0.09</c:v>
                </c:pt>
                <c:pt idx="1">
                  <c:v>0.09</c:v>
                </c:pt>
                <c:pt idx="2">
                  <c:v>0.12</c:v>
                </c:pt>
                <c:pt idx="3">
                  <c:v>0.12</c:v>
                </c:pt>
                <c:pt idx="4">
                  <c:v>0.15</c:v>
                </c:pt>
                <c:pt idx="5">
                  <c:v>0.15</c:v>
                </c:pt>
                <c:pt idx="6">
                  <c:v>0.19</c:v>
                </c:pt>
                <c:pt idx="7">
                  <c:v>0.19</c:v>
                </c:pt>
              </c:numCache>
            </c:numRef>
          </c:val>
          <c:extLst xmlns:c16r2="http://schemas.microsoft.com/office/drawing/2015/06/chart">
            <c:ext xmlns:c16="http://schemas.microsoft.com/office/drawing/2014/chart" uri="{C3380CC4-5D6E-409C-BE32-E72D297353CC}">
              <c16:uniqueId val="{00000000-8CE3-40CC-AEAE-6C06BC99187E}"/>
            </c:ext>
          </c:extLst>
        </c:ser>
        <c:dLbls>
          <c:showLegendKey val="0"/>
          <c:showVal val="0"/>
          <c:showCatName val="0"/>
          <c:showSerName val="0"/>
          <c:showPercent val="0"/>
          <c:showBubbleSize val="0"/>
        </c:dLbls>
        <c:gapWidth val="100"/>
        <c:axId val="162095104"/>
        <c:axId val="162096640"/>
      </c:barChart>
      <c:catAx>
        <c:axId val="16209510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2096640"/>
        <c:crosses val="autoZero"/>
        <c:auto val="1"/>
        <c:lblAlgn val="ctr"/>
        <c:lblOffset val="100"/>
        <c:noMultiLvlLbl val="0"/>
      </c:catAx>
      <c:valAx>
        <c:axId val="162096640"/>
        <c:scaling>
          <c:orientation val="minMax"/>
        </c:scaling>
        <c:delete val="1"/>
        <c:axPos val="b"/>
        <c:numFmt formatCode="0%" sourceLinked="1"/>
        <c:majorTickMark val="none"/>
        <c:minorTickMark val="none"/>
        <c:tickLblPos val="nextTo"/>
        <c:crossAx val="162095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51593204495791E-2"/>
          <c:y val="2.6586411988378387E-2"/>
          <c:w val="0.55554486958292359"/>
          <c:h val="0.85101456207914117"/>
        </c:manualLayout>
      </c:layout>
      <c:pieChart>
        <c:varyColors val="1"/>
        <c:ser>
          <c:idx val="0"/>
          <c:order val="0"/>
          <c:tx>
            <c:strRef>
              <c:f>Sheet1!$B$1</c:f>
              <c:strCache>
                <c:ptCount val="1"/>
                <c:pt idx="0">
                  <c:v>Total </c:v>
                </c:pt>
              </c:strCache>
            </c:strRef>
          </c:tx>
          <c:dPt>
            <c:idx val="0"/>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01-F4BC-412A-AFAC-491ADD6923FF}"/>
              </c:ext>
            </c:extLst>
          </c:dPt>
          <c:dPt>
            <c:idx val="1"/>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3-F4BC-412A-AFAC-491ADD6923FF}"/>
              </c:ext>
            </c:extLst>
          </c:dPt>
          <c:dPt>
            <c:idx val="2"/>
            <c:bubble3D val="0"/>
            <c:spPr>
              <a:solidFill>
                <a:schemeClr val="tx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F4BC-412A-AFAC-491ADD6923FF}"/>
              </c:ext>
            </c:extLst>
          </c:dPt>
          <c:dPt>
            <c:idx val="3"/>
            <c:bubble3D val="0"/>
            <c:spPr>
              <a:solidFill>
                <a:schemeClr val="bg2">
                  <a:lumMod val="20000"/>
                  <a:lumOff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F4BC-412A-AFAC-491ADD6923FF}"/>
              </c:ext>
            </c:extLst>
          </c:dPt>
          <c:dPt>
            <c:idx val="4"/>
            <c:bubble3D val="0"/>
            <c:spPr>
              <a:solidFill>
                <a:schemeClr val="tx2">
                  <a:lumMod val="20000"/>
                  <a:lumOff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F4BC-412A-AFAC-491ADD6923FF}"/>
              </c:ext>
            </c:extLst>
          </c:dPt>
          <c:cat>
            <c:strRef>
              <c:f>Sheet1!$A$2:$A$6</c:f>
              <c:strCache>
                <c:ptCount val="5"/>
                <c:pt idx="0">
                  <c:v>Parking</c:v>
                </c:pt>
                <c:pt idx="1">
                  <c:v>Appointment access</c:v>
                </c:pt>
                <c:pt idx="2">
                  <c:v>Public Transport</c:v>
                </c:pt>
                <c:pt idx="3">
                  <c:v>Child Care</c:v>
                </c:pt>
                <c:pt idx="4">
                  <c:v>Distance from home</c:v>
                </c:pt>
              </c:strCache>
            </c:strRef>
          </c:cat>
          <c:val>
            <c:numRef>
              <c:f>Sheet1!$B$2:$B$6</c:f>
              <c:numCache>
                <c:formatCode>General</c:formatCode>
                <c:ptCount val="5"/>
                <c:pt idx="0">
                  <c:v>277</c:v>
                </c:pt>
                <c:pt idx="1">
                  <c:v>207</c:v>
                </c:pt>
                <c:pt idx="2">
                  <c:v>102</c:v>
                </c:pt>
                <c:pt idx="3">
                  <c:v>68</c:v>
                </c:pt>
                <c:pt idx="4">
                  <c:v>64</c:v>
                </c:pt>
              </c:numCache>
            </c:numRef>
          </c:val>
          <c:extLst xmlns:c16r2="http://schemas.microsoft.com/office/drawing/2015/06/chart">
            <c:ext xmlns:c16="http://schemas.microsoft.com/office/drawing/2014/chart" uri="{C3380CC4-5D6E-409C-BE32-E72D297353CC}">
              <c16:uniqueId val="{0000000A-F4BC-412A-AFAC-491ADD6923F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920133761804772"/>
          <c:y val="0.17656330637816028"/>
          <c:w val="0.30798662381952274"/>
          <c:h val="0.5234792887135494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31064779969671"/>
          <c:y val="5.2442246797459553E-3"/>
          <c:w val="0.47955411057613317"/>
          <c:h val="0.98951155064050811"/>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religion</c:v>
                </c:pt>
                <c:pt idx="1">
                  <c:v>Christian (incl. Catholic)</c:v>
                </c:pt>
                <c:pt idx="2">
                  <c:v>Muslim</c:v>
                </c:pt>
                <c:pt idx="3">
                  <c:v>Buddhist</c:v>
                </c:pt>
                <c:pt idx="4">
                  <c:v>Other </c:v>
                </c:pt>
              </c:strCache>
            </c:strRef>
          </c:cat>
          <c:val>
            <c:numRef>
              <c:f>Sheet1!$B$2:$B$6</c:f>
              <c:numCache>
                <c:formatCode>0%</c:formatCode>
                <c:ptCount val="5"/>
                <c:pt idx="0">
                  <c:v>0.48</c:v>
                </c:pt>
                <c:pt idx="1">
                  <c:v>0.42</c:v>
                </c:pt>
                <c:pt idx="2">
                  <c:v>0.05</c:v>
                </c:pt>
                <c:pt idx="3">
                  <c:v>0.01</c:v>
                </c:pt>
                <c:pt idx="4">
                  <c:v>0.03</c:v>
                </c:pt>
              </c:numCache>
            </c:numRef>
          </c:val>
          <c:extLst xmlns:c16r2="http://schemas.microsoft.com/office/drawing/2015/06/chart">
            <c:ext xmlns:c16="http://schemas.microsoft.com/office/drawing/2014/chart" uri="{C3380CC4-5D6E-409C-BE32-E72D297353CC}">
              <c16:uniqueId val="{00000000-BBF4-7D4A-9B9F-2E8F4FDED802}"/>
            </c:ext>
          </c:extLst>
        </c:ser>
        <c:dLbls>
          <c:showLegendKey val="0"/>
          <c:showVal val="0"/>
          <c:showCatName val="0"/>
          <c:showSerName val="0"/>
          <c:showPercent val="0"/>
          <c:showBubbleSize val="0"/>
        </c:dLbls>
        <c:gapWidth val="80"/>
        <c:axId val="38735232"/>
        <c:axId val="38741120"/>
      </c:barChart>
      <c:catAx>
        <c:axId val="38735232"/>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8741120"/>
        <c:crosses val="autoZero"/>
        <c:auto val="1"/>
        <c:lblAlgn val="ctr"/>
        <c:lblOffset val="100"/>
        <c:noMultiLvlLbl val="0"/>
      </c:catAx>
      <c:valAx>
        <c:axId val="38741120"/>
        <c:scaling>
          <c:orientation val="minMax"/>
        </c:scaling>
        <c:delete val="1"/>
        <c:axPos val="t"/>
        <c:numFmt formatCode="0%" sourceLinked="1"/>
        <c:majorTickMark val="out"/>
        <c:minorTickMark val="none"/>
        <c:tickLblPos val="nextTo"/>
        <c:crossAx val="3873523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918324411528618"/>
          <c:y val="5.9636816281262661E-2"/>
          <c:w val="0.36777071563088498"/>
          <c:h val="0.86719413552588165"/>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White British</c:v>
                </c:pt>
                <c:pt idx="1">
                  <c:v>White </c:v>
                </c:pt>
                <c:pt idx="2">
                  <c:v>Asian/Asian British </c:v>
                </c:pt>
                <c:pt idx="3">
                  <c:v>Other </c:v>
                </c:pt>
              </c:strCache>
            </c:strRef>
          </c:cat>
          <c:val>
            <c:numRef>
              <c:f>Sheet1!$B$2:$B$5</c:f>
              <c:numCache>
                <c:formatCode>0%</c:formatCode>
                <c:ptCount val="4"/>
                <c:pt idx="0">
                  <c:v>0.81</c:v>
                </c:pt>
                <c:pt idx="1">
                  <c:v>0.1</c:v>
                </c:pt>
                <c:pt idx="2">
                  <c:v>0.05</c:v>
                </c:pt>
                <c:pt idx="3">
                  <c:v>0.04</c:v>
                </c:pt>
              </c:numCache>
            </c:numRef>
          </c:val>
          <c:extLst xmlns:c16r2="http://schemas.microsoft.com/office/drawing/2015/06/chart">
            <c:ext xmlns:c16="http://schemas.microsoft.com/office/drawing/2014/chart" uri="{C3380CC4-5D6E-409C-BE32-E72D297353CC}">
              <c16:uniqueId val="{00000000-980F-7940-85E8-F80B3163A081}"/>
            </c:ext>
          </c:extLst>
        </c:ser>
        <c:dLbls>
          <c:showLegendKey val="0"/>
          <c:showVal val="0"/>
          <c:showCatName val="0"/>
          <c:showSerName val="0"/>
          <c:showPercent val="0"/>
          <c:showBubbleSize val="0"/>
        </c:dLbls>
        <c:gapWidth val="80"/>
        <c:axId val="38872192"/>
        <c:axId val="38873728"/>
      </c:barChart>
      <c:catAx>
        <c:axId val="38872192"/>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8873728"/>
        <c:crosses val="autoZero"/>
        <c:auto val="1"/>
        <c:lblAlgn val="ctr"/>
        <c:lblOffset val="100"/>
        <c:noMultiLvlLbl val="0"/>
      </c:catAx>
      <c:valAx>
        <c:axId val="38873728"/>
        <c:scaling>
          <c:orientation val="minMax"/>
        </c:scaling>
        <c:delete val="1"/>
        <c:axPos val="t"/>
        <c:numFmt formatCode="0%" sourceLinked="1"/>
        <c:majorTickMark val="out"/>
        <c:minorTickMark val="none"/>
        <c:tickLblPos val="nextTo"/>
        <c:crossAx val="3887219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07671570593238"/>
          <c:y val="8.4433188720421798E-2"/>
          <c:w val="0.36777071563088498"/>
          <c:h val="0.85958490639451512"/>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c:v>
                </c:pt>
                <c:pt idx="1">
                  <c:v>No</c:v>
                </c:pt>
              </c:strCache>
            </c:strRef>
          </c:cat>
          <c:val>
            <c:numRef>
              <c:f>Sheet1!$B$2:$B$3</c:f>
              <c:numCache>
                <c:formatCode>0%</c:formatCode>
                <c:ptCount val="2"/>
                <c:pt idx="0">
                  <c:v>0.15</c:v>
                </c:pt>
                <c:pt idx="1">
                  <c:v>0.85</c:v>
                </c:pt>
              </c:numCache>
            </c:numRef>
          </c:val>
          <c:extLst xmlns:c16r2="http://schemas.microsoft.com/office/drawing/2015/06/chart">
            <c:ext xmlns:c16="http://schemas.microsoft.com/office/drawing/2014/chart" uri="{C3380CC4-5D6E-409C-BE32-E72D297353CC}">
              <c16:uniqueId val="{00000000-DCA4-E346-8AD4-67C10FB5EC8F}"/>
            </c:ext>
          </c:extLst>
        </c:ser>
        <c:dLbls>
          <c:showLegendKey val="0"/>
          <c:showVal val="0"/>
          <c:showCatName val="0"/>
          <c:showSerName val="0"/>
          <c:showPercent val="0"/>
          <c:showBubbleSize val="0"/>
        </c:dLbls>
        <c:gapWidth val="80"/>
        <c:axId val="38983936"/>
        <c:axId val="38985728"/>
      </c:barChart>
      <c:catAx>
        <c:axId val="38983936"/>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985728"/>
        <c:crosses val="autoZero"/>
        <c:auto val="1"/>
        <c:lblAlgn val="ctr"/>
        <c:lblOffset val="100"/>
        <c:noMultiLvlLbl val="0"/>
      </c:catAx>
      <c:valAx>
        <c:axId val="38985728"/>
        <c:scaling>
          <c:orientation val="minMax"/>
        </c:scaling>
        <c:delete val="1"/>
        <c:axPos val="t"/>
        <c:numFmt formatCode="0%" sourceLinked="1"/>
        <c:majorTickMark val="out"/>
        <c:minorTickMark val="none"/>
        <c:tickLblPos val="nextTo"/>
        <c:crossAx val="3898393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07671570593238"/>
          <c:y val="0.31697365125272248"/>
          <c:w val="0.36777071563088498"/>
          <c:h val="0.37270356031309076"/>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c:v>
                </c:pt>
                <c:pt idx="1">
                  <c:v>No</c:v>
                </c:pt>
              </c:strCache>
            </c:strRef>
          </c:cat>
          <c:val>
            <c:numRef>
              <c:f>Sheet1!$B$2:$B$3</c:f>
              <c:numCache>
                <c:formatCode>0%</c:formatCode>
                <c:ptCount val="2"/>
                <c:pt idx="0">
                  <c:v>0.19</c:v>
                </c:pt>
                <c:pt idx="1">
                  <c:v>0.81</c:v>
                </c:pt>
              </c:numCache>
            </c:numRef>
          </c:val>
          <c:extLst xmlns:c16r2="http://schemas.microsoft.com/office/drawing/2015/06/chart">
            <c:ext xmlns:c16="http://schemas.microsoft.com/office/drawing/2014/chart" uri="{C3380CC4-5D6E-409C-BE32-E72D297353CC}">
              <c16:uniqueId val="{00000000-5F2D-8447-BDE8-97CEB0C78535}"/>
            </c:ext>
          </c:extLst>
        </c:ser>
        <c:dLbls>
          <c:showLegendKey val="0"/>
          <c:showVal val="0"/>
          <c:showCatName val="0"/>
          <c:showSerName val="0"/>
          <c:showPercent val="0"/>
          <c:showBubbleSize val="0"/>
        </c:dLbls>
        <c:gapWidth val="80"/>
        <c:axId val="43835392"/>
        <c:axId val="43836928"/>
      </c:barChart>
      <c:catAx>
        <c:axId val="43835392"/>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836928"/>
        <c:crosses val="autoZero"/>
        <c:auto val="1"/>
        <c:lblAlgn val="ctr"/>
        <c:lblOffset val="100"/>
        <c:noMultiLvlLbl val="0"/>
      </c:catAx>
      <c:valAx>
        <c:axId val="43836928"/>
        <c:scaling>
          <c:orientation val="minMax"/>
        </c:scaling>
        <c:delete val="1"/>
        <c:axPos val="t"/>
        <c:numFmt formatCode="0%" sourceLinked="1"/>
        <c:majorTickMark val="out"/>
        <c:minorTickMark val="none"/>
        <c:tickLblPos val="nextTo"/>
        <c:crossAx val="4383539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15765845201824"/>
          <c:y val="0.3480279556945961"/>
          <c:w val="0.36777071563088498"/>
          <c:h val="0.37270356031309076"/>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c:v>
                </c:pt>
                <c:pt idx="1">
                  <c:v>No</c:v>
                </c:pt>
              </c:strCache>
            </c:strRef>
          </c:cat>
          <c:val>
            <c:numRef>
              <c:f>Sheet1!$B$2:$B$3</c:f>
              <c:numCache>
                <c:formatCode>0%</c:formatCode>
                <c:ptCount val="2"/>
                <c:pt idx="0">
                  <c:v>0.22</c:v>
                </c:pt>
                <c:pt idx="1">
                  <c:v>0.78</c:v>
                </c:pt>
              </c:numCache>
            </c:numRef>
          </c:val>
          <c:extLst xmlns:c16r2="http://schemas.microsoft.com/office/drawing/2015/06/chart">
            <c:ext xmlns:c16="http://schemas.microsoft.com/office/drawing/2014/chart" uri="{C3380CC4-5D6E-409C-BE32-E72D297353CC}">
              <c16:uniqueId val="{00000000-ED72-CF49-85E5-C47457CDF879}"/>
            </c:ext>
          </c:extLst>
        </c:ser>
        <c:dLbls>
          <c:showLegendKey val="0"/>
          <c:showVal val="0"/>
          <c:showCatName val="0"/>
          <c:showSerName val="0"/>
          <c:showPercent val="0"/>
          <c:showBubbleSize val="0"/>
        </c:dLbls>
        <c:gapWidth val="80"/>
        <c:axId val="43537920"/>
        <c:axId val="43539456"/>
      </c:barChart>
      <c:catAx>
        <c:axId val="43537920"/>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539456"/>
        <c:crosses val="autoZero"/>
        <c:auto val="1"/>
        <c:lblAlgn val="ctr"/>
        <c:lblOffset val="100"/>
        <c:noMultiLvlLbl val="0"/>
      </c:catAx>
      <c:valAx>
        <c:axId val="43539456"/>
        <c:scaling>
          <c:orientation val="minMax"/>
        </c:scaling>
        <c:delete val="1"/>
        <c:axPos val="t"/>
        <c:numFmt formatCode="0%" sourceLinked="1"/>
        <c:majorTickMark val="out"/>
        <c:minorTickMark val="none"/>
        <c:tickLblPos val="nextTo"/>
        <c:crossAx val="43537920"/>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128509352182702"/>
          <c:y val="0"/>
          <c:w val="0.27359882717679285"/>
          <c:h val="0.96465133434650918"/>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Long-standing condition</c:v>
                </c:pt>
                <c:pt idx="1">
                  <c:v>Severely limiting condition</c:v>
                </c:pt>
                <c:pt idx="2">
                  <c:v>Blindness/Visual impairment</c:v>
                </c:pt>
                <c:pt idx="3">
                  <c:v>Other condition</c:v>
                </c:pt>
              </c:strCache>
            </c:strRef>
          </c:cat>
          <c:val>
            <c:numRef>
              <c:f>Sheet1!$B$2:$B$5</c:f>
              <c:numCache>
                <c:formatCode>0%</c:formatCode>
                <c:ptCount val="4"/>
                <c:pt idx="0">
                  <c:v>0.31</c:v>
                </c:pt>
                <c:pt idx="1">
                  <c:v>0.31</c:v>
                </c:pt>
                <c:pt idx="2">
                  <c:v>0.23</c:v>
                </c:pt>
                <c:pt idx="3">
                  <c:v>0.15</c:v>
                </c:pt>
              </c:numCache>
            </c:numRef>
          </c:val>
          <c:extLst xmlns:c16r2="http://schemas.microsoft.com/office/drawing/2015/06/chart">
            <c:ext xmlns:c16="http://schemas.microsoft.com/office/drawing/2014/chart" uri="{C3380CC4-5D6E-409C-BE32-E72D297353CC}">
              <c16:uniqueId val="{00000000-3E01-904B-909C-5BD2D9F758F9}"/>
            </c:ext>
          </c:extLst>
        </c:ser>
        <c:dLbls>
          <c:showLegendKey val="0"/>
          <c:showVal val="0"/>
          <c:showCatName val="0"/>
          <c:showSerName val="0"/>
          <c:showPercent val="0"/>
          <c:showBubbleSize val="0"/>
        </c:dLbls>
        <c:gapWidth val="80"/>
        <c:axId val="43670528"/>
        <c:axId val="43680512"/>
      </c:barChart>
      <c:catAx>
        <c:axId val="43670528"/>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3680512"/>
        <c:crosses val="autoZero"/>
        <c:auto val="1"/>
        <c:lblAlgn val="ctr"/>
        <c:lblOffset val="100"/>
        <c:noMultiLvlLbl val="0"/>
      </c:catAx>
      <c:valAx>
        <c:axId val="43680512"/>
        <c:scaling>
          <c:orientation val="minMax"/>
        </c:scaling>
        <c:delete val="1"/>
        <c:axPos val="t"/>
        <c:numFmt formatCode="0%" sourceLinked="1"/>
        <c:majorTickMark val="out"/>
        <c:minorTickMark val="none"/>
        <c:tickLblPos val="nextTo"/>
        <c:crossAx val="43670528"/>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07671570593238"/>
          <c:y val="2.2293484372071688E-2"/>
          <c:w val="0.36777071563088498"/>
          <c:h val="0.96206401099473171"/>
        </c:manualLayout>
      </c:layout>
      <c:barChart>
        <c:barDir val="bar"/>
        <c:grouping val="clustered"/>
        <c:varyColors val="0"/>
        <c:ser>
          <c:idx val="0"/>
          <c:order val="0"/>
          <c:tx>
            <c:strRef>
              <c:f>Sheet1!$B$1</c:f>
              <c:strCache>
                <c:ptCount val="1"/>
                <c:pt idx="0">
                  <c:v>Column1</c:v>
                </c:pt>
              </c:strCache>
            </c:strRef>
          </c:tx>
          <c:spPr>
            <a:solidFill>
              <a:schemeClr val="tx2"/>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 - Employed</c:v>
                </c:pt>
                <c:pt idx="1">
                  <c:v>No</c:v>
                </c:pt>
              </c:strCache>
            </c:strRef>
          </c:cat>
          <c:val>
            <c:numRef>
              <c:f>Sheet1!$B$2:$B$3</c:f>
              <c:numCache>
                <c:formatCode>0%</c:formatCode>
                <c:ptCount val="2"/>
                <c:pt idx="0">
                  <c:v>0.82</c:v>
                </c:pt>
                <c:pt idx="1">
                  <c:v>0.18</c:v>
                </c:pt>
              </c:numCache>
            </c:numRef>
          </c:val>
          <c:extLst xmlns:c16r2="http://schemas.microsoft.com/office/drawing/2015/06/chart">
            <c:ext xmlns:c16="http://schemas.microsoft.com/office/drawing/2014/chart" uri="{C3380CC4-5D6E-409C-BE32-E72D297353CC}">
              <c16:uniqueId val="{00000000-A447-A149-BA63-E131CF8AD6EA}"/>
            </c:ext>
          </c:extLst>
        </c:ser>
        <c:dLbls>
          <c:showLegendKey val="0"/>
          <c:showVal val="0"/>
          <c:showCatName val="0"/>
          <c:showSerName val="0"/>
          <c:showPercent val="0"/>
          <c:showBubbleSize val="0"/>
        </c:dLbls>
        <c:gapWidth val="80"/>
        <c:axId val="43586304"/>
        <c:axId val="43587840"/>
      </c:barChart>
      <c:catAx>
        <c:axId val="43586304"/>
        <c:scaling>
          <c:orientation val="maxMin"/>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587840"/>
        <c:crosses val="autoZero"/>
        <c:auto val="1"/>
        <c:lblAlgn val="ctr"/>
        <c:lblOffset val="100"/>
        <c:noMultiLvlLbl val="0"/>
      </c:catAx>
      <c:valAx>
        <c:axId val="43587840"/>
        <c:scaling>
          <c:orientation val="minMax"/>
        </c:scaling>
        <c:delete val="1"/>
        <c:axPos val="t"/>
        <c:numFmt formatCode="0%" sourceLinked="1"/>
        <c:majorTickMark val="out"/>
        <c:minorTickMark val="none"/>
        <c:tickLblPos val="nextTo"/>
        <c:crossAx val="43586304"/>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38D9400-8F19-4314-8B99-74BB83DF5DFB}" type="datetimeFigureOut">
              <a:rPr lang="en-GB" smtClean="0"/>
              <a:t>26/Mar/2019</a:t>
            </a:fld>
            <a:endParaRPr lang="en-GB"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3531AEE-346C-4A9E-B8A7-FC9FE28C96F7}" type="slidenum">
              <a:rPr lang="en-GB" smtClean="0"/>
              <a:t>‹#›</a:t>
            </a:fld>
            <a:endParaRPr lang="en-GB" dirty="0"/>
          </a:p>
        </p:txBody>
      </p:sp>
    </p:spTree>
    <p:extLst>
      <p:ext uri="{BB962C8B-B14F-4D97-AF65-F5344CB8AC3E}">
        <p14:creationId xmlns:p14="http://schemas.microsoft.com/office/powerpoint/2010/main" val="3709214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E4842-841A-4F38-A371-CAC4E683FE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4489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Base: All respondents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Q02.	Maternity services</a:t>
            </a:r>
          </a:p>
          <a:p>
            <a:r>
              <a:rPr lang="en-GB" sz="1200" kern="1200" dirty="0">
                <a:solidFill>
                  <a:schemeClr val="tx1"/>
                </a:solidFill>
                <a:effectLst/>
                <a:latin typeface="+mn-lt"/>
                <a:ea typeface="+mn-ea"/>
                <a:cs typeface="+mn-cs"/>
              </a:rPr>
              <a:t>We are looking at ways that we could work together and have considered a number of options. These are listed below. </a:t>
            </a:r>
          </a:p>
          <a:p>
            <a:r>
              <a:rPr lang="en-GB" sz="1200" kern="1200" dirty="0">
                <a:solidFill>
                  <a:schemeClr val="tx1"/>
                </a:solidFill>
                <a:effectLst/>
                <a:latin typeface="+mn-lt"/>
                <a:ea typeface="+mn-ea"/>
                <a:cs typeface="+mn-cs"/>
              </a:rPr>
              <a:t>•	We want to give women more choice about where they have their baby. For example, increasing the opportunity to have a home birth for women who are “low risk” </a:t>
            </a:r>
          </a:p>
          <a:p>
            <a:r>
              <a:rPr lang="en-GB" sz="1200" kern="1200" dirty="0">
                <a:solidFill>
                  <a:schemeClr val="tx1"/>
                </a:solidFill>
                <a:effectLst/>
                <a:latin typeface="+mn-lt"/>
                <a:ea typeface="+mn-ea"/>
                <a:cs typeface="+mn-cs"/>
              </a:rPr>
              <a:t>•	All hospitals would have midwifery led services for “low risk” women – where specially trained midwives lead on looking after women giving birth, not doctors (consultants)</a:t>
            </a:r>
          </a:p>
          <a:p>
            <a:r>
              <a:rPr lang="en-GB" sz="1200" kern="1200" dirty="0">
                <a:solidFill>
                  <a:schemeClr val="tx1"/>
                </a:solidFill>
                <a:effectLst/>
                <a:latin typeface="+mn-lt"/>
                <a:ea typeface="+mn-ea"/>
                <a:cs typeface="+mn-cs"/>
              </a:rPr>
              <a:t>•	“Higher risk” women, who may have more problems or complications, would be cared for in larger units by doctors (consultants)</a:t>
            </a:r>
          </a:p>
          <a:p>
            <a:r>
              <a:rPr lang="en-GB" sz="1200" kern="1200" dirty="0">
                <a:solidFill>
                  <a:schemeClr val="tx1"/>
                </a:solidFill>
                <a:effectLst/>
                <a:latin typeface="+mn-lt"/>
                <a:ea typeface="+mn-ea"/>
                <a:cs typeface="+mn-cs"/>
              </a:rPr>
              <a:t>•	We could maybe turn one or two of our current maternity units into midwifery led units, having less led by doctors and have more “standalone” midwifery led units. This would mean that some women, who are “higher risk”, would have to travel a bit further, but they would be treated by specialists available there all the time.</a:t>
            </a:r>
          </a:p>
          <a:p>
            <a:r>
              <a:rPr lang="en-GB" sz="1200" kern="1200" dirty="0">
                <a:solidFill>
                  <a:schemeClr val="tx1"/>
                </a:solidFill>
                <a:effectLst/>
                <a:latin typeface="+mn-lt"/>
                <a:ea typeface="+mn-ea"/>
                <a:cs typeface="+mn-cs"/>
              </a:rPr>
              <a:t>We would be very interested to hear your thoughts on the ideas mentioned above for maternity services and how you think it might best work?</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E4842-841A-4F38-A371-CAC4E683FE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225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Base: All respondents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Q02.	Maternity services</a:t>
            </a:r>
          </a:p>
          <a:p>
            <a:r>
              <a:rPr lang="en-GB" sz="1200" kern="1200" dirty="0">
                <a:solidFill>
                  <a:schemeClr val="tx1"/>
                </a:solidFill>
                <a:effectLst/>
                <a:latin typeface="+mn-lt"/>
                <a:ea typeface="+mn-ea"/>
                <a:cs typeface="+mn-cs"/>
              </a:rPr>
              <a:t>We are looking at ways that we could work together and have considered a number of options. These are listed below. </a:t>
            </a:r>
          </a:p>
          <a:p>
            <a:r>
              <a:rPr lang="en-GB" sz="1200" kern="1200" dirty="0">
                <a:solidFill>
                  <a:schemeClr val="tx1"/>
                </a:solidFill>
                <a:effectLst/>
                <a:latin typeface="+mn-lt"/>
                <a:ea typeface="+mn-ea"/>
                <a:cs typeface="+mn-cs"/>
              </a:rPr>
              <a:t>•	We want to give women more choice about where they have their baby. For example, increasing the opportunity to have a home birth for women who are “low risk” </a:t>
            </a:r>
          </a:p>
          <a:p>
            <a:r>
              <a:rPr lang="en-GB" sz="1200" kern="1200" dirty="0">
                <a:solidFill>
                  <a:schemeClr val="tx1"/>
                </a:solidFill>
                <a:effectLst/>
                <a:latin typeface="+mn-lt"/>
                <a:ea typeface="+mn-ea"/>
                <a:cs typeface="+mn-cs"/>
              </a:rPr>
              <a:t>•	All hospitals would have midwifery led services for “low risk” women – where specially trained midwives lead on looking after women giving birth, not doctors (consultants)</a:t>
            </a:r>
          </a:p>
          <a:p>
            <a:r>
              <a:rPr lang="en-GB" sz="1200" kern="1200" dirty="0">
                <a:solidFill>
                  <a:schemeClr val="tx1"/>
                </a:solidFill>
                <a:effectLst/>
                <a:latin typeface="+mn-lt"/>
                <a:ea typeface="+mn-ea"/>
                <a:cs typeface="+mn-cs"/>
              </a:rPr>
              <a:t>•	“Higher risk” women, who may have more problems or complications, would be cared for in larger units by doctors (consultants)</a:t>
            </a:r>
          </a:p>
          <a:p>
            <a:r>
              <a:rPr lang="en-GB" sz="1200" kern="1200" dirty="0">
                <a:solidFill>
                  <a:schemeClr val="tx1"/>
                </a:solidFill>
                <a:effectLst/>
                <a:latin typeface="+mn-lt"/>
                <a:ea typeface="+mn-ea"/>
                <a:cs typeface="+mn-cs"/>
              </a:rPr>
              <a:t>•	We could maybe turn one or two of our current maternity units into midwifery led units, having less led by doctors and have more “standalone” midwifery led units. This would mean that some women, who are “higher risk”, would have to travel a bit further, but they would be treated by specialists available there all the time.</a:t>
            </a:r>
          </a:p>
          <a:p>
            <a:r>
              <a:rPr lang="en-GB" sz="1200" kern="1200" dirty="0">
                <a:solidFill>
                  <a:schemeClr val="tx1"/>
                </a:solidFill>
                <a:effectLst/>
                <a:latin typeface="+mn-lt"/>
                <a:ea typeface="+mn-ea"/>
                <a:cs typeface="+mn-cs"/>
              </a:rPr>
              <a:t>We would be very interested to hear your thoughts on the ideas mentioned above for maternity services and how you think it might best work?</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E4842-841A-4F38-A371-CAC4E683FE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8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Base: All respondents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Q02.	Maternity services</a:t>
            </a:r>
          </a:p>
          <a:p>
            <a:r>
              <a:rPr lang="en-GB" sz="1200" kern="1200" dirty="0">
                <a:solidFill>
                  <a:schemeClr val="tx1"/>
                </a:solidFill>
                <a:effectLst/>
                <a:latin typeface="+mn-lt"/>
                <a:ea typeface="+mn-ea"/>
                <a:cs typeface="+mn-cs"/>
              </a:rPr>
              <a:t>We are looking at ways that we could work together and have considered a number of options. These are listed below. </a:t>
            </a:r>
          </a:p>
          <a:p>
            <a:r>
              <a:rPr lang="en-GB" sz="1200" kern="1200" dirty="0">
                <a:solidFill>
                  <a:schemeClr val="tx1"/>
                </a:solidFill>
                <a:effectLst/>
                <a:latin typeface="+mn-lt"/>
                <a:ea typeface="+mn-ea"/>
                <a:cs typeface="+mn-cs"/>
              </a:rPr>
              <a:t>•	We want to give women more choice about where they have their baby. For example, increasing the opportunity to have a home birth for women who are “low risk” </a:t>
            </a:r>
          </a:p>
          <a:p>
            <a:r>
              <a:rPr lang="en-GB" sz="1200" kern="1200" dirty="0">
                <a:solidFill>
                  <a:schemeClr val="tx1"/>
                </a:solidFill>
                <a:effectLst/>
                <a:latin typeface="+mn-lt"/>
                <a:ea typeface="+mn-ea"/>
                <a:cs typeface="+mn-cs"/>
              </a:rPr>
              <a:t>•	All hospitals would have midwifery led services for “low risk” women – where specially trained midwives lead on looking after women giving birth, not doctors (consultants)</a:t>
            </a:r>
          </a:p>
          <a:p>
            <a:r>
              <a:rPr lang="en-GB" sz="1200" kern="1200" dirty="0">
                <a:solidFill>
                  <a:schemeClr val="tx1"/>
                </a:solidFill>
                <a:effectLst/>
                <a:latin typeface="+mn-lt"/>
                <a:ea typeface="+mn-ea"/>
                <a:cs typeface="+mn-cs"/>
              </a:rPr>
              <a:t>•	“Higher risk” women, who may have more problems or complications, would be cared for in larger units by doctors (consultants)</a:t>
            </a:r>
          </a:p>
          <a:p>
            <a:r>
              <a:rPr lang="en-GB" sz="1200" kern="1200" dirty="0">
                <a:solidFill>
                  <a:schemeClr val="tx1"/>
                </a:solidFill>
                <a:effectLst/>
                <a:latin typeface="+mn-lt"/>
                <a:ea typeface="+mn-ea"/>
                <a:cs typeface="+mn-cs"/>
              </a:rPr>
              <a:t>•	We could maybe turn one or two of our current maternity units into midwifery led units, having less led by doctors and have more “standalone” midwifery led units. This would mean that some women, who are “higher risk”, would have to travel a bit further, but they would be treated by specialists available there all the time.</a:t>
            </a:r>
          </a:p>
          <a:p>
            <a:r>
              <a:rPr lang="en-GB" sz="1200" kern="1200" dirty="0">
                <a:solidFill>
                  <a:schemeClr val="tx1"/>
                </a:solidFill>
                <a:effectLst/>
                <a:latin typeface="+mn-lt"/>
                <a:ea typeface="+mn-ea"/>
                <a:cs typeface="+mn-cs"/>
              </a:rPr>
              <a:t>We would be very interested to hear your thoughts on the ideas mentioned above for maternity services and how you think it might best work?</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E4842-841A-4F38-A371-CAC4E683FE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034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E4842-841A-4F38-A371-CAC4E683FE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6210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E4842-841A-4F38-A371-CAC4E683FE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235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E4842-841A-4F38-A371-CAC4E683FE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75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E4842-841A-4F38-A371-CAC4E683FE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374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E4842-841A-4F38-A371-CAC4E683FE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35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E4842-841A-4F38-A371-CAC4E683FE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0172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Base: All respondents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Q02.	Maternity services</a:t>
            </a:r>
          </a:p>
          <a:p>
            <a:r>
              <a:rPr lang="en-GB" sz="1200" kern="1200" dirty="0">
                <a:solidFill>
                  <a:schemeClr val="tx1"/>
                </a:solidFill>
                <a:effectLst/>
                <a:latin typeface="+mn-lt"/>
                <a:ea typeface="+mn-ea"/>
                <a:cs typeface="+mn-cs"/>
              </a:rPr>
              <a:t>We are looking at ways that we could work together and have considered a number of options. These are listed below. </a:t>
            </a:r>
          </a:p>
          <a:p>
            <a:r>
              <a:rPr lang="en-GB" sz="1200" kern="1200" dirty="0">
                <a:solidFill>
                  <a:schemeClr val="tx1"/>
                </a:solidFill>
                <a:effectLst/>
                <a:latin typeface="+mn-lt"/>
                <a:ea typeface="+mn-ea"/>
                <a:cs typeface="+mn-cs"/>
              </a:rPr>
              <a:t>•	We want to give women more choice about where they have their baby. For example, increasing the opportunity to have a home birth for women who are “low risk” </a:t>
            </a:r>
          </a:p>
          <a:p>
            <a:r>
              <a:rPr lang="en-GB" sz="1200" kern="1200" dirty="0">
                <a:solidFill>
                  <a:schemeClr val="tx1"/>
                </a:solidFill>
                <a:effectLst/>
                <a:latin typeface="+mn-lt"/>
                <a:ea typeface="+mn-ea"/>
                <a:cs typeface="+mn-cs"/>
              </a:rPr>
              <a:t>•	All hospitals would have midwifery led services for “low risk” women – where specially trained midwives lead on looking after women giving birth, not doctors (consultants)</a:t>
            </a:r>
          </a:p>
          <a:p>
            <a:r>
              <a:rPr lang="en-GB" sz="1200" kern="1200" dirty="0">
                <a:solidFill>
                  <a:schemeClr val="tx1"/>
                </a:solidFill>
                <a:effectLst/>
                <a:latin typeface="+mn-lt"/>
                <a:ea typeface="+mn-ea"/>
                <a:cs typeface="+mn-cs"/>
              </a:rPr>
              <a:t>•	“Higher risk” women, who may have more problems or complications, would be cared for in larger units by doctors (consultants)</a:t>
            </a:r>
          </a:p>
          <a:p>
            <a:r>
              <a:rPr lang="en-GB" sz="1200" kern="1200" dirty="0">
                <a:solidFill>
                  <a:schemeClr val="tx1"/>
                </a:solidFill>
                <a:effectLst/>
                <a:latin typeface="+mn-lt"/>
                <a:ea typeface="+mn-ea"/>
                <a:cs typeface="+mn-cs"/>
              </a:rPr>
              <a:t>•	We could maybe turn one or two of our current maternity units into midwifery led units, having less led by doctors and have more “standalone” midwifery led units. This would mean that some women, who are “higher risk”, would have to travel a bit further, but they would be treated by specialists available there all the time.</a:t>
            </a:r>
          </a:p>
          <a:p>
            <a:r>
              <a:rPr lang="en-GB" sz="1200" kern="1200" dirty="0">
                <a:solidFill>
                  <a:schemeClr val="tx1"/>
                </a:solidFill>
                <a:effectLst/>
                <a:latin typeface="+mn-lt"/>
                <a:ea typeface="+mn-ea"/>
                <a:cs typeface="+mn-cs"/>
              </a:rPr>
              <a:t>We would be very interested to hear your thoughts on the ideas mentioned above for maternity services and how you think it might best work?</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E4842-841A-4F38-A371-CAC4E683FE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459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Base: All respondents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Q02.	Maternity services</a:t>
            </a:r>
          </a:p>
          <a:p>
            <a:r>
              <a:rPr lang="en-GB" sz="1200" kern="1200" dirty="0">
                <a:solidFill>
                  <a:schemeClr val="tx1"/>
                </a:solidFill>
                <a:effectLst/>
                <a:latin typeface="+mn-lt"/>
                <a:ea typeface="+mn-ea"/>
                <a:cs typeface="+mn-cs"/>
              </a:rPr>
              <a:t>We are looking at ways that we could work together and have considered a number of options. These are listed below. </a:t>
            </a:r>
          </a:p>
          <a:p>
            <a:r>
              <a:rPr lang="en-GB" sz="1200" kern="1200" dirty="0">
                <a:solidFill>
                  <a:schemeClr val="tx1"/>
                </a:solidFill>
                <a:effectLst/>
                <a:latin typeface="+mn-lt"/>
                <a:ea typeface="+mn-ea"/>
                <a:cs typeface="+mn-cs"/>
              </a:rPr>
              <a:t>•	We want to give women more choice about where they have their baby. For example, increasing the opportunity to have a home birth for women who are “low risk” </a:t>
            </a:r>
          </a:p>
          <a:p>
            <a:r>
              <a:rPr lang="en-GB" sz="1200" kern="1200" dirty="0">
                <a:solidFill>
                  <a:schemeClr val="tx1"/>
                </a:solidFill>
                <a:effectLst/>
                <a:latin typeface="+mn-lt"/>
                <a:ea typeface="+mn-ea"/>
                <a:cs typeface="+mn-cs"/>
              </a:rPr>
              <a:t>•	All hospitals would have midwifery led services for “low risk” women – where specially trained midwives lead on looking after women giving birth, not doctors (consultants)</a:t>
            </a:r>
          </a:p>
          <a:p>
            <a:r>
              <a:rPr lang="en-GB" sz="1200" kern="1200" dirty="0">
                <a:solidFill>
                  <a:schemeClr val="tx1"/>
                </a:solidFill>
                <a:effectLst/>
                <a:latin typeface="+mn-lt"/>
                <a:ea typeface="+mn-ea"/>
                <a:cs typeface="+mn-cs"/>
              </a:rPr>
              <a:t>•	“Higher risk” women, who may have more problems or complications, would be cared for in larger units by doctors (consultants)</a:t>
            </a:r>
          </a:p>
          <a:p>
            <a:r>
              <a:rPr lang="en-GB" sz="1200" kern="1200" dirty="0">
                <a:solidFill>
                  <a:schemeClr val="tx1"/>
                </a:solidFill>
                <a:effectLst/>
                <a:latin typeface="+mn-lt"/>
                <a:ea typeface="+mn-ea"/>
                <a:cs typeface="+mn-cs"/>
              </a:rPr>
              <a:t>•	We could maybe turn one or two of our current maternity units into midwifery led units, having less led by doctors and have more “standalone” midwifery led units. This would mean that some women, who are “higher risk”, would have to travel a bit further, but they would be treated by specialists available there all the time.</a:t>
            </a:r>
          </a:p>
          <a:p>
            <a:r>
              <a:rPr lang="en-GB" sz="1200" kern="1200" dirty="0">
                <a:solidFill>
                  <a:schemeClr val="tx1"/>
                </a:solidFill>
                <a:effectLst/>
                <a:latin typeface="+mn-lt"/>
                <a:ea typeface="+mn-ea"/>
                <a:cs typeface="+mn-cs"/>
              </a:rPr>
              <a:t>We would be very interested to hear your thoughts on the ideas mentioned above for maternity services and how you think it might best work?</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E4842-841A-4F38-A371-CAC4E683FE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92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78536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9420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928402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117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age">
    <p:spTree>
      <p:nvGrpSpPr>
        <p:cNvPr id="1" name=""/>
        <p:cNvGrpSpPr/>
        <p:nvPr/>
      </p:nvGrpSpPr>
      <p:grpSpPr>
        <a:xfrm>
          <a:off x="0" y="0"/>
          <a:ext cx="0" cy="0"/>
          <a:chOff x="0" y="0"/>
          <a:chExt cx="0" cy="0"/>
        </a:xfrm>
      </p:grpSpPr>
      <p:sp>
        <p:nvSpPr>
          <p:cNvPr id="4" name="Rectangle 3"/>
          <p:cNvSpPr/>
          <p:nvPr/>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88252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descr="DJS_coloured-backgrounds_White-to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56492"/>
          </a:xfrm>
          <a:prstGeom prst="rect">
            <a:avLst/>
          </a:prstGeom>
        </p:spPr>
      </p:pic>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9" name="Title Placeholder 1"/>
          <p:cNvSpPr>
            <a:spLocks noGrp="1"/>
          </p:cNvSpPr>
          <p:nvPr>
            <p:ph type="title"/>
          </p:nvPr>
        </p:nvSpPr>
        <p:spPr>
          <a:xfrm>
            <a:off x="323528" y="556667"/>
            <a:ext cx="7510611" cy="542854"/>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13" name="Content Placeholder 12"/>
          <p:cNvSpPr>
            <a:spLocks noGrp="1"/>
          </p:cNvSpPr>
          <p:nvPr>
            <p:ph sz="quarter" idx="10"/>
          </p:nvPr>
        </p:nvSpPr>
        <p:spPr>
          <a:xfrm>
            <a:off x="323528" y="1196752"/>
            <a:ext cx="8424936" cy="50405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19770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2309110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DJS New Template">
    <p:spTree>
      <p:nvGrpSpPr>
        <p:cNvPr id="1" name=""/>
        <p:cNvGrpSpPr/>
        <p:nvPr/>
      </p:nvGrpSpPr>
      <p:grpSpPr>
        <a:xfrm>
          <a:off x="0" y="0"/>
          <a:ext cx="0" cy="0"/>
          <a:chOff x="0" y="0"/>
          <a:chExt cx="0" cy="0"/>
        </a:xfrm>
      </p:grpSpPr>
      <p:sp>
        <p:nvSpPr>
          <p:cNvPr id="22"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23" name="Text Placeholder 2"/>
          <p:cNvSpPr>
            <a:spLocks noGrp="1"/>
          </p:cNvSpPr>
          <p:nvPr>
            <p:ph idx="1"/>
          </p:nvPr>
        </p:nvSpPr>
        <p:spPr>
          <a:xfrm>
            <a:off x="323528" y="1628800"/>
            <a:ext cx="8352928" cy="4896544"/>
          </a:xfrm>
          <a:prstGeom prst="rect">
            <a:avLst/>
          </a:prstGeom>
        </p:spPr>
        <p:txBody>
          <a:bodyPr vert="horz" lIns="91440" tIns="45720" rIns="91440" bIns="45720" rtlCol="0">
            <a:normAutofit/>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24"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2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982582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959010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68630095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21824011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77692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43385547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56324041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66401868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ernative layout 5">
    <p:spTree>
      <p:nvGrpSpPr>
        <p:cNvPr id="1" name=""/>
        <p:cNvGrpSpPr/>
        <p:nvPr/>
      </p:nvGrpSpPr>
      <p:grpSpPr>
        <a:xfrm>
          <a:off x="0" y="0"/>
          <a:ext cx="0" cy="0"/>
          <a:chOff x="0" y="0"/>
          <a:chExt cx="0" cy="0"/>
        </a:xfrm>
      </p:grpSpPr>
      <p:cxnSp>
        <p:nvCxnSpPr>
          <p:cNvPr id="5" name="Straight Connector 4"/>
          <p:cNvCxnSpPr/>
          <p:nvPr/>
        </p:nvCxnSpPr>
        <p:spPr>
          <a:xfrm flipV="1">
            <a:off x="179512" y="356018"/>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405370481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ternative layout 8">
    <p:spTree>
      <p:nvGrpSpPr>
        <p:cNvPr id="1" name=""/>
        <p:cNvGrpSpPr/>
        <p:nvPr/>
      </p:nvGrpSpPr>
      <p:grpSpPr>
        <a:xfrm>
          <a:off x="0" y="0"/>
          <a:ext cx="0" cy="0"/>
          <a:chOff x="0" y="0"/>
          <a:chExt cx="0" cy="0"/>
        </a:xfrm>
      </p:grpSpPr>
      <p:cxnSp>
        <p:nvCxnSpPr>
          <p:cNvPr id="5" name="Straight Connector 4"/>
          <p:cNvCxnSpPr/>
          <p:nvPr/>
        </p:nvCxnSpPr>
        <p:spPr>
          <a:xfrm flipV="1">
            <a:off x="179512" y="356018"/>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spTree>
    <p:extLst>
      <p:ext uri="{BB962C8B-B14F-4D97-AF65-F5344CB8AC3E}">
        <p14:creationId xmlns:p14="http://schemas.microsoft.com/office/powerpoint/2010/main" val="202228695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ternative layout 6">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83224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0828202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33067108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136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age">
    <p:spTree>
      <p:nvGrpSpPr>
        <p:cNvPr id="1" name=""/>
        <p:cNvGrpSpPr/>
        <p:nvPr/>
      </p:nvGrpSpPr>
      <p:grpSpPr>
        <a:xfrm>
          <a:off x="0" y="0"/>
          <a:ext cx="0" cy="0"/>
          <a:chOff x="0" y="0"/>
          <a:chExt cx="0" cy="0"/>
        </a:xfrm>
      </p:grpSpPr>
      <p:sp>
        <p:nvSpPr>
          <p:cNvPr id="4" name="Rectangle 3"/>
          <p:cNvSpPr/>
          <p:nvPr/>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721892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729928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descr="DJS_coloured-backgrounds_White-to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56492"/>
          </a:xfrm>
          <a:prstGeom prst="rect">
            <a:avLst/>
          </a:prstGeom>
        </p:spPr>
      </p:pic>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9" name="Title Placeholder 1"/>
          <p:cNvSpPr>
            <a:spLocks noGrp="1"/>
          </p:cNvSpPr>
          <p:nvPr>
            <p:ph type="title"/>
          </p:nvPr>
        </p:nvSpPr>
        <p:spPr>
          <a:xfrm>
            <a:off x="323528" y="556667"/>
            <a:ext cx="7510611" cy="542854"/>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13" name="Content Placeholder 12"/>
          <p:cNvSpPr>
            <a:spLocks noGrp="1"/>
          </p:cNvSpPr>
          <p:nvPr>
            <p:ph sz="quarter" idx="10"/>
          </p:nvPr>
        </p:nvSpPr>
        <p:spPr>
          <a:xfrm>
            <a:off x="323528" y="1196752"/>
            <a:ext cx="8424936" cy="50405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756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490046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DJS New Template">
    <p:spTree>
      <p:nvGrpSpPr>
        <p:cNvPr id="1" name=""/>
        <p:cNvGrpSpPr/>
        <p:nvPr/>
      </p:nvGrpSpPr>
      <p:grpSpPr>
        <a:xfrm>
          <a:off x="0" y="0"/>
          <a:ext cx="0" cy="0"/>
          <a:chOff x="0" y="0"/>
          <a:chExt cx="0" cy="0"/>
        </a:xfrm>
      </p:grpSpPr>
      <p:sp>
        <p:nvSpPr>
          <p:cNvPr id="23" name="Text Placeholder 2"/>
          <p:cNvSpPr>
            <a:spLocks noGrp="1"/>
          </p:cNvSpPr>
          <p:nvPr>
            <p:ph idx="1"/>
          </p:nvPr>
        </p:nvSpPr>
        <p:spPr>
          <a:xfrm>
            <a:off x="323528" y="1628800"/>
            <a:ext cx="8352928" cy="4896544"/>
          </a:xfrm>
          <a:prstGeom prst="rect">
            <a:avLst/>
          </a:prstGeom>
        </p:spPr>
        <p:txBody>
          <a:bodyPr vert="horz" lIns="91440" tIns="45720" rIns="91440" bIns="45720" rtlCol="0">
            <a:normAutofit/>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38920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88311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332777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318159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08353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641697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053758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Alternative layout 5">
    <p:spTree>
      <p:nvGrpSpPr>
        <p:cNvPr id="1" name=""/>
        <p:cNvGrpSpPr/>
        <p:nvPr/>
      </p:nvGrpSpPr>
      <p:grpSpPr>
        <a:xfrm>
          <a:off x="0" y="0"/>
          <a:ext cx="0" cy="0"/>
          <a:chOff x="0" y="0"/>
          <a:chExt cx="0" cy="0"/>
        </a:xfrm>
      </p:grpSpPr>
      <p:cxnSp>
        <p:nvCxnSpPr>
          <p:cNvPr id="5" name="Straight Connector 4"/>
          <p:cNvCxnSpPr/>
          <p:nvPr/>
        </p:nvCxnSpPr>
        <p:spPr>
          <a:xfrm flipV="1">
            <a:off x="179512" y="356018"/>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11" name="Straight Connector 10"/>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1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3465578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Alternative layout 8">
    <p:spTree>
      <p:nvGrpSpPr>
        <p:cNvPr id="1" name=""/>
        <p:cNvGrpSpPr/>
        <p:nvPr/>
      </p:nvGrpSpPr>
      <p:grpSpPr>
        <a:xfrm>
          <a:off x="0" y="0"/>
          <a:ext cx="0" cy="0"/>
          <a:chOff x="0" y="0"/>
          <a:chExt cx="0" cy="0"/>
        </a:xfrm>
      </p:grpSpPr>
      <p:cxnSp>
        <p:nvCxnSpPr>
          <p:cNvPr id="5" name="Straight Connector 4"/>
          <p:cNvCxnSpPr/>
          <p:nvPr/>
        </p:nvCxnSpPr>
        <p:spPr>
          <a:xfrm flipV="1">
            <a:off x="179512" y="356018"/>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12"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13" name="Straight Connector 12"/>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046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Alternative layout 6">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13"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14" name="Straight Connector 13"/>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224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83333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4"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9201807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923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ection Header Page">
    <p:spTree>
      <p:nvGrpSpPr>
        <p:cNvPr id="1" name=""/>
        <p:cNvGrpSpPr/>
        <p:nvPr/>
      </p:nvGrpSpPr>
      <p:grpSpPr>
        <a:xfrm>
          <a:off x="0" y="0"/>
          <a:ext cx="0" cy="0"/>
          <a:chOff x="0" y="0"/>
          <a:chExt cx="0" cy="0"/>
        </a:xfrm>
      </p:grpSpPr>
      <p:sp>
        <p:nvSpPr>
          <p:cNvPr id="4" name="Rectangle 3"/>
          <p:cNvSpPr/>
          <p:nvPr/>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6"/>
          <p:cNvSpPr/>
          <p:nvPr userDrawn="1"/>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9" name="Straight Connector 8"/>
          <p:cNvCxnSpPr/>
          <p:nvPr userDrawn="1"/>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36298" y="2996952"/>
            <a:ext cx="499598" cy="151287"/>
          </a:xfrm>
          <a:prstGeom prst="rect">
            <a:avLst/>
          </a:prstGeom>
        </p:spPr>
      </p:pic>
    </p:spTree>
    <p:extLst>
      <p:ext uri="{BB962C8B-B14F-4D97-AF65-F5344CB8AC3E}">
        <p14:creationId xmlns:p14="http://schemas.microsoft.com/office/powerpoint/2010/main" val="769078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115888"/>
            <a:ext cx="8713663" cy="1225550"/>
          </a:xfrm>
          <a:prstGeom prst="rect">
            <a:avLst/>
          </a:prstGeom>
        </p:spPr>
        <p:txBody>
          <a:bodyPr/>
          <a:lstStyle>
            <a:lvl1pPr>
              <a:defRPr sz="2400" b="0">
                <a:solidFill>
                  <a:srgbClr val="EC008C"/>
                </a:solidFill>
                <a:latin typeface="Arial" pitchFamily="34" charset="0"/>
                <a:cs typeface="Arial" pitchFamily="34" charset="0"/>
              </a:defRPr>
            </a:lvl1pPr>
          </a:lstStyle>
          <a:p>
            <a:r>
              <a:rPr lang="en-US"/>
              <a:t>Click to edit Master title style</a:t>
            </a:r>
            <a:endParaRPr lang="en-US" dirty="0"/>
          </a:p>
        </p:txBody>
      </p:sp>
      <p:sp>
        <p:nvSpPr>
          <p:cNvPr id="5" name="Rectangle 12"/>
          <p:cNvSpPr>
            <a:spLocks noGrp="1" noChangeArrowheads="1"/>
          </p:cNvSpPr>
          <p:nvPr>
            <p:ph type="sldNum" sz="quarter" idx="10"/>
          </p:nvPr>
        </p:nvSpPr>
        <p:spPr>
          <a:xfrm>
            <a:off x="22225" y="6634163"/>
            <a:ext cx="2133600" cy="188912"/>
          </a:xfrm>
        </p:spPr>
        <p:txBody>
          <a:bodyPr/>
          <a:lstStyle>
            <a:lvl1pPr algn="l">
              <a:defRPr/>
            </a:lvl1pPr>
          </a:lstStyle>
          <a:p>
            <a:pPr>
              <a:defRPr/>
            </a:pPr>
            <a:fld id="{76454F07-ECFC-46B5-91E8-1875557AC77A}" type="slidenum">
              <a:rPr lang="en-US"/>
              <a:pPr>
                <a:defRPr/>
              </a:pPr>
              <a:t>‹#›</a:t>
            </a:fld>
            <a:endParaRPr lang="en-US" dirty="0"/>
          </a:p>
        </p:txBody>
      </p:sp>
      <p:cxnSp>
        <p:nvCxnSpPr>
          <p:cNvPr id="6" name="Straight Connector 5"/>
          <p:cNvCxnSpPr/>
          <p:nvPr userDrawn="1"/>
        </p:nvCxnSpPr>
        <p:spPr>
          <a:xfrm flipV="1">
            <a:off x="107504" y="339922"/>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16417" y="242524"/>
            <a:ext cx="576063" cy="174442"/>
          </a:xfrm>
          <a:prstGeom prst="rect">
            <a:avLst/>
          </a:prstGeom>
        </p:spPr>
      </p:pic>
    </p:spTree>
    <p:extLst>
      <p:ext uri="{BB962C8B-B14F-4D97-AF65-F5344CB8AC3E}">
        <p14:creationId xmlns:p14="http://schemas.microsoft.com/office/powerpoint/2010/main" val="4290080380"/>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1"/>
          <p:cNvSpPr>
            <a:spLocks noGrp="1"/>
          </p:cNvSpPr>
          <p:nvPr>
            <p:ph type="title"/>
          </p:nvPr>
        </p:nvSpPr>
        <p:spPr>
          <a:xfrm>
            <a:off x="230832" y="116632"/>
            <a:ext cx="8013576" cy="776875"/>
          </a:xfrm>
        </p:spPr>
        <p:txBody>
          <a:bodyPr/>
          <a:lstStyle>
            <a:lvl1pPr>
              <a:defRPr>
                <a:solidFill>
                  <a:srgbClr val="6D6E71"/>
                </a:solidFill>
              </a:defRPr>
            </a:lvl1pPr>
          </a:lstStyle>
          <a:p>
            <a:r>
              <a:rPr lang="en-US"/>
              <a:t>Click to edit Master title style</a:t>
            </a:r>
            <a:endParaRPr lang="en-GB" dirty="0"/>
          </a:p>
        </p:txBody>
      </p:sp>
    </p:spTree>
    <p:extLst>
      <p:ext uri="{BB962C8B-B14F-4D97-AF65-F5344CB8AC3E}">
        <p14:creationId xmlns:p14="http://schemas.microsoft.com/office/powerpoint/2010/main" val="4439994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457200" y="1268760"/>
            <a:ext cx="4114800" cy="525658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268760"/>
            <a:ext cx="4114800" cy="525658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230832" y="116632"/>
            <a:ext cx="8013576" cy="776875"/>
          </a:xfrm>
        </p:spPr>
        <p:txBody>
          <a:bodyPr/>
          <a:lstStyle>
            <a:lvl1pPr>
              <a:defRPr>
                <a:solidFill>
                  <a:srgbClr val="6D6E71"/>
                </a:solidFill>
              </a:defRPr>
            </a:lvl1pPr>
          </a:lstStyle>
          <a:p>
            <a:r>
              <a:rPr lang="en-US"/>
              <a:t>Click to edit Master title style</a:t>
            </a:r>
            <a:endParaRPr lang="en-GB" dirty="0"/>
          </a:p>
        </p:txBody>
      </p:sp>
    </p:spTree>
    <p:extLst>
      <p:ext uri="{BB962C8B-B14F-4D97-AF65-F5344CB8AC3E}">
        <p14:creationId xmlns:p14="http://schemas.microsoft.com/office/powerpoint/2010/main" val="2193749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268760"/>
            <a:ext cx="4114800" cy="525658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268760"/>
            <a:ext cx="4114800"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p:cNvSpPr>
            <a:spLocks noGrp="1"/>
          </p:cNvSpPr>
          <p:nvPr>
            <p:ph type="title"/>
          </p:nvPr>
        </p:nvSpPr>
        <p:spPr>
          <a:xfrm>
            <a:off x="230832" y="116632"/>
            <a:ext cx="8085584" cy="776875"/>
          </a:xfrm>
        </p:spPr>
        <p:txBody>
          <a:bodyPr/>
          <a:lstStyle>
            <a:lvl1pPr>
              <a:defRPr>
                <a:solidFill>
                  <a:srgbClr val="6D6E71"/>
                </a:solidFill>
              </a:defRPr>
            </a:lvl1pPr>
          </a:lstStyle>
          <a:p>
            <a:r>
              <a:rPr lang="en-US"/>
              <a:t>Click to edit Master title style</a:t>
            </a:r>
            <a:endParaRPr lang="en-GB"/>
          </a:p>
        </p:txBody>
      </p:sp>
    </p:spTree>
    <p:extLst>
      <p:ext uri="{BB962C8B-B14F-4D97-AF65-F5344CB8AC3E}">
        <p14:creationId xmlns:p14="http://schemas.microsoft.com/office/powerpoint/2010/main" val="104016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5492690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467544" y="1268760"/>
            <a:ext cx="8208912" cy="720080"/>
          </a:xfrm>
        </p:spPr>
        <p:txBody>
          <a:bodyPr/>
          <a:lstStyle>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446856" y="2204864"/>
            <a:ext cx="8229600" cy="424847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p:nvPr>
        </p:nvSpPr>
        <p:spPr>
          <a:xfrm>
            <a:off x="230832" y="116632"/>
            <a:ext cx="8013576" cy="776875"/>
          </a:xfrm>
        </p:spPr>
        <p:txBody>
          <a:bodyPr/>
          <a:lstStyle>
            <a:lvl1pPr>
              <a:defRPr>
                <a:solidFill>
                  <a:srgbClr val="6D6E71"/>
                </a:solidFill>
              </a:defRPr>
            </a:lvl1pPr>
          </a:lstStyle>
          <a:p>
            <a:r>
              <a:rPr lang="en-US"/>
              <a:t>Click to edit Master title style</a:t>
            </a:r>
            <a:endParaRPr lang="en-GB"/>
          </a:p>
        </p:txBody>
      </p:sp>
    </p:spTree>
    <p:extLst>
      <p:ext uri="{BB962C8B-B14F-4D97-AF65-F5344CB8AC3E}">
        <p14:creationId xmlns:p14="http://schemas.microsoft.com/office/powerpoint/2010/main" val="9739085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268760"/>
            <a:ext cx="4114800" cy="525658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268760"/>
            <a:ext cx="4114800"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230832" y="116632"/>
            <a:ext cx="8085584" cy="776875"/>
          </a:xfrm>
        </p:spPr>
        <p:txBody>
          <a:bodyPr/>
          <a:lstStyle>
            <a:lvl1pPr>
              <a:defRPr>
                <a:solidFill>
                  <a:srgbClr val="6D6E71"/>
                </a:solidFill>
              </a:defRPr>
            </a:lvl1pPr>
          </a:lstStyle>
          <a:p>
            <a:r>
              <a:rPr lang="en-US"/>
              <a:t>Click to edit Master title style</a:t>
            </a:r>
            <a:endParaRPr lang="en-GB"/>
          </a:p>
        </p:txBody>
      </p:sp>
    </p:spTree>
    <p:extLst>
      <p:ext uri="{BB962C8B-B14F-4D97-AF65-F5344CB8AC3E}">
        <p14:creationId xmlns:p14="http://schemas.microsoft.com/office/powerpoint/2010/main" val="27869519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268760"/>
            <a:ext cx="8229600" cy="424847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p:spPr>
        <p:txBody>
          <a:bodyPr/>
          <a:lstStyle/>
          <a:p>
            <a:fld id="{A4C18273-3B06-4AC5-BD96-A00D2AA2E2E6}" type="slidenum">
              <a:rPr lang="en-GB" smtClean="0"/>
              <a:pPr/>
              <a:t>‹#›</a:t>
            </a:fld>
            <a:endParaRPr lang="en-GB" dirty="0"/>
          </a:p>
        </p:txBody>
      </p:sp>
      <p:sp>
        <p:nvSpPr>
          <p:cNvPr id="6" name="Title 1"/>
          <p:cNvSpPr>
            <a:spLocks noGrp="1"/>
          </p:cNvSpPr>
          <p:nvPr>
            <p:ph type="title"/>
          </p:nvPr>
        </p:nvSpPr>
        <p:spPr>
          <a:xfrm>
            <a:off x="230832" y="116632"/>
            <a:ext cx="8085584" cy="776875"/>
          </a:xfrm>
        </p:spPr>
        <p:txBody>
          <a:bodyPr/>
          <a:lstStyle>
            <a:lvl1pPr>
              <a:defRPr>
                <a:solidFill>
                  <a:srgbClr val="6D6E71"/>
                </a:solidFill>
              </a:defRPr>
            </a:lvl1pPr>
          </a:lstStyle>
          <a:p>
            <a:r>
              <a:rPr lang="en-US"/>
              <a:t>Click to edit Master title style</a:t>
            </a:r>
            <a:endParaRPr lang="en-GB"/>
          </a:p>
        </p:txBody>
      </p:sp>
    </p:spTree>
    <p:extLst>
      <p:ext uri="{BB962C8B-B14F-4D97-AF65-F5344CB8AC3E}">
        <p14:creationId xmlns:p14="http://schemas.microsoft.com/office/powerpoint/2010/main" val="32569967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30832" y="116632"/>
            <a:ext cx="8085584" cy="776875"/>
          </a:xfrm>
        </p:spPr>
        <p:txBody>
          <a:bodyPr>
            <a:normAutofit/>
          </a:bodyPr>
          <a:lstStyle>
            <a:lvl1pPr>
              <a:defRPr lang="en-US" sz="1600" b="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4"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38017472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37931583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DJS New Template">
    <p:spTree>
      <p:nvGrpSpPr>
        <p:cNvPr id="1" name=""/>
        <p:cNvGrpSpPr/>
        <p:nvPr/>
      </p:nvGrpSpPr>
      <p:grpSpPr>
        <a:xfrm>
          <a:off x="0" y="0"/>
          <a:ext cx="0" cy="0"/>
          <a:chOff x="0" y="0"/>
          <a:chExt cx="0" cy="0"/>
        </a:xfrm>
      </p:grpSpPr>
      <p:sp>
        <p:nvSpPr>
          <p:cNvPr id="22"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23" name="Text Placeholder 2"/>
          <p:cNvSpPr>
            <a:spLocks noGrp="1"/>
          </p:cNvSpPr>
          <p:nvPr>
            <p:ph idx="1"/>
          </p:nvPr>
        </p:nvSpPr>
        <p:spPr>
          <a:xfrm>
            <a:off x="323528" y="1628800"/>
            <a:ext cx="8352928" cy="4896544"/>
          </a:xfrm>
          <a:prstGeom prst="rect">
            <a:avLst/>
          </a:prstGeom>
        </p:spPr>
        <p:txBody>
          <a:bodyPr vert="horz" lIns="91440" tIns="45720" rIns="91440" bIns="45720" rtlCol="0">
            <a:normAutofit/>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24"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2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846981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883007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72197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9983981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82449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275861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4754692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0316029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lternative layout 5">
    <p:spTree>
      <p:nvGrpSpPr>
        <p:cNvPr id="1" name=""/>
        <p:cNvGrpSpPr/>
        <p:nvPr/>
      </p:nvGrpSpPr>
      <p:grpSpPr>
        <a:xfrm>
          <a:off x="0" y="0"/>
          <a:ext cx="0" cy="0"/>
          <a:chOff x="0" y="0"/>
          <a:chExt cx="0" cy="0"/>
        </a:xfrm>
      </p:grpSpPr>
      <p:cxnSp>
        <p:nvCxnSpPr>
          <p:cNvPr id="5" name="Straight Connector 4"/>
          <p:cNvCxnSpPr/>
          <p:nvPr/>
        </p:nvCxnSpPr>
        <p:spPr>
          <a:xfrm flipV="1">
            <a:off x="179512" y="356018"/>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8886930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lternative layout 8">
    <p:spTree>
      <p:nvGrpSpPr>
        <p:cNvPr id="1" name=""/>
        <p:cNvGrpSpPr/>
        <p:nvPr/>
      </p:nvGrpSpPr>
      <p:grpSpPr>
        <a:xfrm>
          <a:off x="0" y="0"/>
          <a:ext cx="0" cy="0"/>
          <a:chOff x="0" y="0"/>
          <a:chExt cx="0" cy="0"/>
        </a:xfrm>
      </p:grpSpPr>
      <p:cxnSp>
        <p:nvCxnSpPr>
          <p:cNvPr id="5" name="Straight Connector 4"/>
          <p:cNvCxnSpPr/>
          <p:nvPr/>
        </p:nvCxnSpPr>
        <p:spPr>
          <a:xfrm flipV="1">
            <a:off x="179512" y="356018"/>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spTree>
    <p:extLst>
      <p:ext uri="{BB962C8B-B14F-4D97-AF65-F5344CB8AC3E}">
        <p14:creationId xmlns:p14="http://schemas.microsoft.com/office/powerpoint/2010/main" val="955395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lternative layout 6">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5386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335845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2989338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596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ection Header Page">
    <p:spTree>
      <p:nvGrpSpPr>
        <p:cNvPr id="1" name=""/>
        <p:cNvGrpSpPr/>
        <p:nvPr/>
      </p:nvGrpSpPr>
      <p:grpSpPr>
        <a:xfrm>
          <a:off x="0" y="0"/>
          <a:ext cx="0" cy="0"/>
          <a:chOff x="0" y="0"/>
          <a:chExt cx="0" cy="0"/>
        </a:xfrm>
      </p:grpSpPr>
      <p:sp>
        <p:nvSpPr>
          <p:cNvPr id="4" name="Rectangle 3"/>
          <p:cNvSpPr/>
          <p:nvPr/>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791765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97265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ernative layout 5">
    <p:spTree>
      <p:nvGrpSpPr>
        <p:cNvPr id="1" name=""/>
        <p:cNvGrpSpPr/>
        <p:nvPr/>
      </p:nvGrpSpPr>
      <p:grpSpPr>
        <a:xfrm>
          <a:off x="0" y="0"/>
          <a:ext cx="0" cy="0"/>
          <a:chOff x="0" y="0"/>
          <a:chExt cx="0" cy="0"/>
        </a:xfrm>
      </p:grpSpPr>
      <p:cxnSp>
        <p:nvCxnSpPr>
          <p:cNvPr id="5" name="Straight Connector 4"/>
          <p:cNvCxnSpPr/>
          <p:nvPr/>
        </p:nvCxnSpPr>
        <p:spPr>
          <a:xfrm flipV="1">
            <a:off x="179512" y="356018"/>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28242998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6" name="Picture 5" descr="DJS_coloured-backgrounds_White-to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56492"/>
          </a:xfrm>
          <a:prstGeom prst="rect">
            <a:avLst/>
          </a:prstGeom>
        </p:spPr>
      </p:pic>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9" name="Title Placeholder 1"/>
          <p:cNvSpPr>
            <a:spLocks noGrp="1"/>
          </p:cNvSpPr>
          <p:nvPr>
            <p:ph type="title"/>
          </p:nvPr>
        </p:nvSpPr>
        <p:spPr>
          <a:xfrm>
            <a:off x="323528" y="556667"/>
            <a:ext cx="7510611" cy="542854"/>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13" name="Content Placeholder 12"/>
          <p:cNvSpPr>
            <a:spLocks noGrp="1"/>
          </p:cNvSpPr>
          <p:nvPr>
            <p:ph sz="quarter" idx="10"/>
          </p:nvPr>
        </p:nvSpPr>
        <p:spPr>
          <a:xfrm>
            <a:off x="323528" y="1196752"/>
            <a:ext cx="8424936" cy="50405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199889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29165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ernative layout 8">
    <p:spTree>
      <p:nvGrpSpPr>
        <p:cNvPr id="1" name=""/>
        <p:cNvGrpSpPr/>
        <p:nvPr/>
      </p:nvGrpSpPr>
      <p:grpSpPr>
        <a:xfrm>
          <a:off x="0" y="0"/>
          <a:ext cx="0" cy="0"/>
          <a:chOff x="0" y="0"/>
          <a:chExt cx="0" cy="0"/>
        </a:xfrm>
      </p:grpSpPr>
      <p:cxnSp>
        <p:nvCxnSpPr>
          <p:cNvPr id="5" name="Straight Connector 4"/>
          <p:cNvCxnSpPr/>
          <p:nvPr/>
        </p:nvCxnSpPr>
        <p:spPr>
          <a:xfrm flipV="1">
            <a:off x="179512" y="356018"/>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spTree>
    <p:extLst>
      <p:ext uri="{BB962C8B-B14F-4D97-AF65-F5344CB8AC3E}">
        <p14:creationId xmlns:p14="http://schemas.microsoft.com/office/powerpoint/2010/main" val="239889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ernative layout 6">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15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4.png"/><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image" Target="../media/image8.png"/><Relationship Id="rId4" Type="http://schemas.openxmlformats.org/officeDocument/2006/relationships/slideLayout" Target="../slideLayouts/slideLayout5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1.png"/><Relationship Id="rId2" Type="http://schemas.openxmlformats.org/officeDocument/2006/relationships/slideLayout" Target="../slideLayouts/slideLayout56.xml"/><Relationship Id="rId16" Type="http://schemas.openxmlformats.org/officeDocument/2006/relationships/theme" Target="../theme/theme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p:nvCxnSpPr>
        <p:spPr>
          <a:xfrm flipV="1">
            <a:off x="179512" y="356018"/>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5826721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6" r:id="rId7"/>
    <p:sldLayoutId id="2147483690" r:id="rId8"/>
    <p:sldLayoutId id="2147483688" r:id="rId9"/>
    <p:sldLayoutId id="2147483689" r:id="rId10"/>
    <p:sldLayoutId id="2147483682" r:id="rId11"/>
    <p:sldLayoutId id="2147483684" r:id="rId12"/>
    <p:sldLayoutId id="2147483685" r:id="rId13"/>
    <p:sldLayoutId id="2147483691" r:id="rId14"/>
    <p:sldLayoutId id="2147483692" r:id="rId15"/>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p:nvCxnSpPr>
        <p:spPr>
          <a:xfrm flipV="1">
            <a:off x="179512" y="356018"/>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9572122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p:nvCxnSpPr>
        <p:spPr>
          <a:xfrm flipV="1">
            <a:off x="179512" y="356018"/>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01256428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832" y="116632"/>
            <a:ext cx="8157593" cy="7768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68760"/>
            <a:ext cx="8229600" cy="52565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pic>
        <p:nvPicPr>
          <p:cNvPr id="8" name="Picture 7"/>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8388425" y="806286"/>
            <a:ext cx="576063" cy="174442"/>
          </a:xfrm>
          <a:prstGeom prst="rect">
            <a:avLst/>
          </a:prstGeom>
        </p:spPr>
      </p:pic>
      <p:cxnSp>
        <p:nvCxnSpPr>
          <p:cNvPr id="5" name="Straight Connector 4"/>
          <p:cNvCxnSpPr/>
          <p:nvPr/>
        </p:nvCxnSpPr>
        <p:spPr>
          <a:xfrm>
            <a:off x="251520" y="893507"/>
            <a:ext cx="7920880"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81553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hf hdr="0" ftr="0" dt="0"/>
  <p:txStyles>
    <p:titleStyle>
      <a:lvl1pPr algn="l" defTabSz="914400" rtl="0" eaLnBrk="1" latinLnBrk="0" hangingPunct="1">
        <a:spcBef>
          <a:spcPct val="0"/>
        </a:spcBef>
        <a:buNone/>
        <a:defRPr sz="1600" b="0" i="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p:nvCxnSpPr>
        <p:spPr>
          <a:xfrm flipV="1">
            <a:off x="179512" y="356018"/>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31659265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7" r:id="rId15"/>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DJS_coloured-backgrounds_White-top.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37334" cy="656492"/>
          </a:xfrm>
          <a:prstGeom prst="rect">
            <a:avLst/>
          </a:prstGeom>
        </p:spPr>
      </p:pic>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solidFill>
                  <a:srgbClr val="6D6E71"/>
                </a:solidFill>
              </a:rPr>
              <a:pPr/>
              <a:t>‹#›</a:t>
            </a:fld>
            <a:endParaRPr lang="en-GB" dirty="0">
              <a:solidFill>
                <a:srgbClr val="6D6E71"/>
              </a:solidFill>
            </a:endParaRPr>
          </a:p>
        </p:txBody>
      </p:sp>
      <p:sp>
        <p:nvSpPr>
          <p:cNvPr id="2" name="Title Placeholder 1"/>
          <p:cNvSpPr>
            <a:spLocks noGrp="1"/>
          </p:cNvSpPr>
          <p:nvPr>
            <p:ph type="title"/>
          </p:nvPr>
        </p:nvSpPr>
        <p:spPr>
          <a:xfrm>
            <a:off x="395536" y="556667"/>
            <a:ext cx="7510611" cy="542854"/>
          </a:xfrm>
          <a:prstGeom prst="rect">
            <a:avLst/>
          </a:prstGeom>
        </p:spPr>
        <p:txBody>
          <a:bodyPr vert="horz" lIns="91440" tIns="45720" rIns="91440" bIns="45720" rtlCol="0" anchor="t">
            <a:normAutofit/>
          </a:bodyPr>
          <a:lstStyle/>
          <a:p>
            <a:r>
              <a:rPr lang="en-US" dirty="0"/>
              <a:t>Single line heading here 28pt</a:t>
            </a:r>
            <a:endParaRPr lang="en-GB" dirty="0"/>
          </a:p>
        </p:txBody>
      </p:sp>
    </p:spTree>
    <p:extLst>
      <p:ext uri="{BB962C8B-B14F-4D97-AF65-F5344CB8AC3E}">
        <p14:creationId xmlns:p14="http://schemas.microsoft.com/office/powerpoint/2010/main" val="1114988964"/>
      </p:ext>
    </p:extLst>
  </p:cSld>
  <p:clrMap bg1="lt1" tx1="dk1" bg2="lt2" tx2="dk2" accent1="accent1" accent2="accent2" accent3="accent3" accent4="accent4" accent5="accent5" accent6="accent6" hlink="hlink" folHlink="folHlink"/>
  <p:sldLayoutIdLst>
    <p:sldLayoutId id="2147483769" r:id="rId1"/>
    <p:sldLayoutId id="2147483770" r:id="rId2"/>
  </p:sldLayoutIdLst>
  <p:hf hdr="0" ftr="0" dt="0"/>
  <p:txStyles>
    <p:titleStyle>
      <a:lvl1pPr algn="l" defTabSz="914400" rtl="0" eaLnBrk="1" latinLnBrk="0" hangingPunct="1">
        <a:spcBef>
          <a:spcPct val="0"/>
        </a:spcBef>
        <a:buNone/>
        <a:defRPr sz="2800" b="1"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spcBef>
          <a:spcPct val="20000"/>
        </a:spcBef>
        <a:buClr>
          <a:srgbClr val="FF0090"/>
        </a:buClr>
        <a:buSzPct val="100000"/>
        <a:buFont typeface="Wingdings" panose="05000000000000000000" pitchFamily="2" charset="2"/>
        <a:buNone/>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5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20.png"/><Relationship Id="rId4" Type="http://schemas.openxmlformats.org/officeDocument/2006/relationships/chart" Target="../charts/chart2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5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2.xml"/><Relationship Id="rId5" Type="http://schemas.openxmlformats.org/officeDocument/2006/relationships/image" Target="../media/image23.png"/><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53.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2.xml"/><Relationship Id="rId5" Type="http://schemas.openxmlformats.org/officeDocument/2006/relationships/image" Target="../media/image25.png"/><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53.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2.xml"/><Relationship Id="rId5" Type="http://schemas.openxmlformats.org/officeDocument/2006/relationships/image" Target="../media/image27.png"/><Relationship Id="rId4" Type="http://schemas.openxmlformats.org/officeDocument/2006/relationships/chart" Target="../charts/char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53.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2.xml"/><Relationship Id="rId5" Type="http://schemas.openxmlformats.org/officeDocument/2006/relationships/image" Target="../media/image30.png"/><Relationship Id="rId4" Type="http://schemas.openxmlformats.org/officeDocument/2006/relationships/chart" Target="../charts/chart25.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0.xml"/><Relationship Id="rId5" Type="http://schemas.openxmlformats.org/officeDocument/2006/relationships/hyperlink" Target="http://ricercadimercatoinghilterra.it/" TargetMode="External"/><Relationship Id="rId4" Type="http://schemas.openxmlformats.org/officeDocument/2006/relationships/hyperlink" Target="http://etudesmarketingangleterre.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image" Target="../media/image17.png"/><Relationship Id="rId4" Type="http://schemas.openxmlformats.org/officeDocument/2006/relationships/chart" Target="../charts/chart1.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 Id="rId9"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g"/><Relationship Id="rId7"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chart" Target="../charts/chart13.xml"/><Relationship Id="rId5" Type="http://schemas.openxmlformats.org/officeDocument/2006/relationships/chart" Target="../charts/chart12.xml"/><Relationship Id="rId10" Type="http://schemas.openxmlformats.org/officeDocument/2006/relationships/image" Target="../media/image17.png"/><Relationship Id="rId4" Type="http://schemas.openxmlformats.org/officeDocument/2006/relationships/chart" Target="../charts/chart11.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chart" Target="../charts/chart15.xml"/><Relationship Id="rId7"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 Id="rId9"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CC2C2D89-EF07-584B-8171-FC42A2A5F4C6}"/>
              </a:ext>
            </a:extLst>
          </p:cNvPr>
          <p:cNvSpPr txBox="1"/>
          <p:nvPr/>
        </p:nvSpPr>
        <p:spPr>
          <a:xfrm>
            <a:off x="496316" y="711756"/>
            <a:ext cx="323254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
                <a:srgbClr val="000840"/>
              </a:buClr>
              <a:buSzTx/>
              <a:buFontTx/>
              <a:buNone/>
              <a:tabLst/>
              <a:defRPr/>
            </a:pPr>
            <a:r>
              <a:rPr kumimoji="0" lang="de-DE" altLang="en-US" sz="15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South Yorkshire &amp; Bassetlaw </a:t>
            </a:r>
            <a:br>
              <a:rPr kumimoji="0" lang="de-DE" altLang="en-US" sz="15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de-DE" altLang="en-US" sz="15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Integrated Care System</a:t>
            </a:r>
          </a:p>
        </p:txBody>
      </p:sp>
      <p:sp>
        <p:nvSpPr>
          <p:cNvPr id="16" name="TextBox 15">
            <a:extLst>
              <a:ext uri="{FF2B5EF4-FFF2-40B4-BE49-F238E27FC236}">
                <a16:creationId xmlns:a16="http://schemas.microsoft.com/office/drawing/2014/main" xmlns="" id="{203B902B-FB50-1649-8EE0-010CBD6F6B96}"/>
              </a:ext>
            </a:extLst>
          </p:cNvPr>
          <p:cNvSpPr txBox="1"/>
          <p:nvPr/>
        </p:nvSpPr>
        <p:spPr>
          <a:xfrm>
            <a:off x="518193" y="6238692"/>
            <a:ext cx="9540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6D6E71"/>
                </a:solidFill>
                <a:effectLst/>
                <a:uLnTx/>
                <a:uFillTx/>
                <a:latin typeface="Verdana"/>
                <a:ea typeface="+mn-ea"/>
                <a:cs typeface="Verdana"/>
              </a:rPr>
              <a:t>JN5691</a:t>
            </a:r>
            <a:endParaRPr kumimoji="0" lang="en-US" sz="1000" b="0" i="0" u="none" strike="noStrike" kern="1200" cap="none" spc="0" normalizeH="0" baseline="0" noProof="0" dirty="0">
              <a:ln>
                <a:noFill/>
              </a:ln>
              <a:solidFill>
                <a:srgbClr val="6D6E71"/>
              </a:solidFill>
              <a:effectLst/>
              <a:uLnTx/>
              <a:uFillTx/>
              <a:latin typeface="Verdana"/>
              <a:ea typeface="+mn-ea"/>
              <a:cs typeface="Verdana"/>
            </a:endParaRPr>
          </a:p>
        </p:txBody>
      </p:sp>
      <p:sp>
        <p:nvSpPr>
          <p:cNvPr id="17" name="TextBox 16">
            <a:extLst>
              <a:ext uri="{FF2B5EF4-FFF2-40B4-BE49-F238E27FC236}">
                <a16:creationId xmlns:a16="http://schemas.microsoft.com/office/drawing/2014/main" xmlns="" id="{D41243B7-BC6C-6C4D-823F-04CB56EF996B}"/>
              </a:ext>
            </a:extLst>
          </p:cNvPr>
          <p:cNvSpPr txBox="1"/>
          <p:nvPr/>
        </p:nvSpPr>
        <p:spPr>
          <a:xfrm>
            <a:off x="511424" y="3697702"/>
            <a:ext cx="3217440" cy="2139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1" i="0" u="none" strike="noStrike" kern="1200" cap="none" spc="0" normalizeH="0" baseline="0" noProof="0" dirty="0">
                <a:ln>
                  <a:noFill/>
                </a:ln>
                <a:solidFill>
                  <a:srgbClr val="6D6E71"/>
                </a:solidFill>
                <a:effectLst/>
                <a:uLnTx/>
                <a:uFillTx/>
                <a:latin typeface="Verdana"/>
                <a:ea typeface="+mn-ea"/>
                <a:cs typeface="Verdana"/>
              </a:rPr>
              <a:t>Simon Driver, Research Director </a:t>
            </a:r>
            <a:br>
              <a:rPr kumimoji="0" lang="en-GB" sz="900" b="1" i="0" u="none" strike="noStrike" kern="1200" cap="none" spc="0" normalizeH="0" baseline="0" noProof="0" dirty="0">
                <a:ln>
                  <a:noFill/>
                </a:ln>
                <a:solidFill>
                  <a:srgbClr val="6D6E71"/>
                </a:solidFill>
                <a:effectLst/>
                <a:uLnTx/>
                <a:uFillTx/>
                <a:latin typeface="Verdana"/>
                <a:ea typeface="+mn-ea"/>
                <a:cs typeface="Verdana"/>
              </a:rPr>
            </a:br>
            <a:r>
              <a:rPr kumimoji="0" lang="en-GB" sz="900" b="0" i="0" u="none" strike="noStrike" kern="1200" cap="none" spc="0" normalizeH="0" baseline="0" noProof="0" dirty="0">
                <a:ln>
                  <a:noFill/>
                </a:ln>
                <a:solidFill>
                  <a:srgbClr val="6D6E71"/>
                </a:solidFill>
                <a:effectLst/>
                <a:uLnTx/>
                <a:uFillTx/>
                <a:latin typeface="Verdana"/>
                <a:ea typeface="+mn-ea"/>
                <a:cs typeface="Verdana"/>
              </a:rPr>
              <a:t>sdriver@djsresearch.com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1" i="0" u="none" strike="noStrike" kern="1200" cap="none" spc="0" normalizeH="0" baseline="0" noProof="0" dirty="0">
                <a:ln>
                  <a:noFill/>
                </a:ln>
                <a:solidFill>
                  <a:srgbClr val="6D6E71"/>
                </a:solidFill>
                <a:effectLst/>
                <a:uLnTx/>
                <a:uFillTx/>
                <a:latin typeface="Verdana"/>
                <a:ea typeface="+mn-ea"/>
                <a:cs typeface="Verdana"/>
              </a:rPr>
              <a:t>Gary Romanuk, Senior Research Executive</a:t>
            </a:r>
            <a:br>
              <a:rPr kumimoji="0" lang="en-GB" sz="900" b="1" i="0" u="none" strike="noStrike" kern="1200" cap="none" spc="0" normalizeH="0" baseline="0" noProof="0" dirty="0">
                <a:ln>
                  <a:noFill/>
                </a:ln>
                <a:solidFill>
                  <a:srgbClr val="6D6E71"/>
                </a:solidFill>
                <a:effectLst/>
                <a:uLnTx/>
                <a:uFillTx/>
                <a:latin typeface="Verdana"/>
                <a:ea typeface="+mn-ea"/>
                <a:cs typeface="Verdana"/>
              </a:rPr>
            </a:br>
            <a:r>
              <a:rPr kumimoji="0" lang="en-GB" sz="900" b="0" i="0" u="none" strike="noStrike" kern="1200" cap="none" spc="0" normalizeH="0" baseline="0" noProof="0" dirty="0">
                <a:ln>
                  <a:noFill/>
                </a:ln>
                <a:solidFill>
                  <a:srgbClr val="6D6E71"/>
                </a:solidFill>
                <a:effectLst/>
                <a:uLnTx/>
                <a:uFillTx/>
                <a:latin typeface="Verdana"/>
                <a:ea typeface="+mn-ea"/>
                <a:cs typeface="Verdana"/>
              </a:rPr>
              <a:t>gromanuk@djsresearch.com</a:t>
            </a:r>
            <a:endParaRPr kumimoji="0" lang="en-GB" sz="900" b="1" i="0" u="none" strike="noStrike" kern="1200" cap="none" spc="0" normalizeH="0" baseline="0" noProof="0" dirty="0">
              <a:ln>
                <a:noFill/>
              </a:ln>
              <a:solidFill>
                <a:srgbClr val="6D6E71"/>
              </a:solidFill>
              <a:effectLst/>
              <a:uLnTx/>
              <a:uFillTx/>
              <a:latin typeface="Verdana"/>
              <a:ea typeface="+mn-ea"/>
              <a:cs typeface="Verdana"/>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1" i="0" u="none" strike="noStrike" kern="1200" cap="none" spc="0" normalizeH="0" baseline="0" noProof="0" dirty="0">
                <a:ln>
                  <a:noFill/>
                </a:ln>
                <a:solidFill>
                  <a:srgbClr val="6D6E71"/>
                </a:solidFill>
                <a:effectLst/>
                <a:uLnTx/>
                <a:uFillTx/>
                <a:latin typeface="Verdana"/>
                <a:ea typeface="+mn-ea"/>
                <a:cs typeface="Verdana"/>
              </a:rPr>
              <a:t>Jessica Cox, Research Executive</a:t>
            </a:r>
            <a:br>
              <a:rPr kumimoji="0" lang="en-GB" sz="900" b="1" i="0" u="none" strike="noStrike" kern="1200" cap="none" spc="0" normalizeH="0" baseline="0" noProof="0" dirty="0">
                <a:ln>
                  <a:noFill/>
                </a:ln>
                <a:solidFill>
                  <a:srgbClr val="6D6E71"/>
                </a:solidFill>
                <a:effectLst/>
                <a:uLnTx/>
                <a:uFillTx/>
                <a:latin typeface="Verdana"/>
                <a:ea typeface="+mn-ea"/>
                <a:cs typeface="Verdana"/>
              </a:rPr>
            </a:br>
            <a:r>
              <a:rPr kumimoji="0" lang="en-GB" sz="900" b="0" i="0" u="none" strike="noStrike" kern="1200" cap="none" spc="0" normalizeH="0" baseline="0" noProof="0" dirty="0">
                <a:ln>
                  <a:noFill/>
                </a:ln>
                <a:solidFill>
                  <a:srgbClr val="6D6E71"/>
                </a:solidFill>
                <a:effectLst/>
                <a:uLnTx/>
                <a:uFillTx/>
                <a:latin typeface="Verdana"/>
                <a:ea typeface="+mn-ea"/>
                <a:cs typeface="Verdana"/>
              </a:rPr>
              <a:t>jcox@djsresearch.com</a:t>
            </a:r>
            <a:endParaRPr kumimoji="0" lang="en-GB" sz="900" b="1" i="0" u="none" strike="noStrike" kern="1200" cap="none" spc="0" normalizeH="0" baseline="0" noProof="0" dirty="0">
              <a:ln>
                <a:noFill/>
              </a:ln>
              <a:solidFill>
                <a:srgbClr val="6D6E71"/>
              </a:solidFill>
              <a:effectLst/>
              <a:uLnTx/>
              <a:uFillTx/>
              <a:latin typeface="Verdana"/>
              <a:ea typeface="+mn-ea"/>
              <a:cs typeface="Verdana"/>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1" i="0" u="none" strike="noStrike" kern="1200" cap="none" spc="0" normalizeH="0" baseline="0" noProof="0" dirty="0">
                <a:ln>
                  <a:noFill/>
                </a:ln>
                <a:solidFill>
                  <a:srgbClr val="6D6E71"/>
                </a:solidFill>
                <a:effectLst/>
                <a:uLnTx/>
                <a:uFillTx/>
                <a:latin typeface="Verdana"/>
                <a:ea typeface="+mn-ea"/>
                <a:cs typeface="Verdana"/>
              </a:rPr>
              <a:t>Head office: </a:t>
            </a:r>
            <a:r>
              <a:rPr kumimoji="0" lang="en-GB" sz="900" b="0" i="0" u="none" strike="noStrike" kern="1200" cap="none" spc="0" normalizeH="0" baseline="0" noProof="0" dirty="0">
                <a:ln>
                  <a:noFill/>
                </a:ln>
                <a:solidFill>
                  <a:srgbClr val="6D6E71"/>
                </a:solidFill>
                <a:effectLst/>
                <a:uLnTx/>
                <a:uFillTx/>
                <a:latin typeface="Verdana"/>
                <a:ea typeface="+mn-ea"/>
                <a:cs typeface="Verdana"/>
              </a:rPr>
              <a:t>3 Pavilion Lane, Strines, </a:t>
            </a:r>
            <a:br>
              <a:rPr kumimoji="0" lang="en-GB" sz="900" b="0" i="0" u="none" strike="noStrike" kern="1200" cap="none" spc="0" normalizeH="0" baseline="0" noProof="0" dirty="0">
                <a:ln>
                  <a:noFill/>
                </a:ln>
                <a:solidFill>
                  <a:srgbClr val="6D6E71"/>
                </a:solidFill>
                <a:effectLst/>
                <a:uLnTx/>
                <a:uFillTx/>
                <a:latin typeface="Verdana"/>
                <a:ea typeface="+mn-ea"/>
                <a:cs typeface="Verdana"/>
              </a:rPr>
            </a:br>
            <a:r>
              <a:rPr kumimoji="0" lang="en-GB" sz="900" b="0" i="0" u="none" strike="noStrike" kern="1200" cap="none" spc="0" normalizeH="0" baseline="0" noProof="0" dirty="0">
                <a:ln>
                  <a:noFill/>
                </a:ln>
                <a:solidFill>
                  <a:srgbClr val="6D6E71"/>
                </a:solidFill>
                <a:effectLst/>
                <a:uLnTx/>
                <a:uFillTx/>
                <a:latin typeface="Verdana"/>
                <a:ea typeface="+mn-ea"/>
                <a:cs typeface="Verdana"/>
              </a:rPr>
              <a:t>Stockport, Cheshire, SK6 7GH</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1" i="0" u="none" strike="noStrike" kern="1200" cap="none" spc="0" normalizeH="0" baseline="0" noProof="0" dirty="0">
                <a:ln>
                  <a:noFill/>
                </a:ln>
                <a:solidFill>
                  <a:srgbClr val="6D6E71"/>
                </a:solidFill>
                <a:effectLst/>
                <a:uLnTx/>
                <a:uFillTx/>
                <a:latin typeface="Verdana"/>
                <a:ea typeface="+mn-ea"/>
                <a:cs typeface="Verdana"/>
              </a:rPr>
              <a:t>Leeds office: </a:t>
            </a:r>
            <a:r>
              <a:rPr kumimoji="0" lang="en-GB" sz="900" b="0" i="0" u="none" strike="noStrike" kern="1200" cap="none" spc="0" normalizeH="0" baseline="0" noProof="0" dirty="0">
                <a:ln>
                  <a:noFill/>
                </a:ln>
                <a:solidFill>
                  <a:srgbClr val="6D6E71"/>
                </a:solidFill>
                <a:effectLst/>
                <a:uLnTx/>
                <a:uFillTx/>
                <a:latin typeface="Verdana"/>
                <a:ea typeface="+mn-ea"/>
                <a:cs typeface="Verdana"/>
              </a:rPr>
              <a:t>2 St. David’s Court, </a:t>
            </a:r>
            <a:br>
              <a:rPr kumimoji="0" lang="en-GB" sz="900" b="0" i="0" u="none" strike="noStrike" kern="1200" cap="none" spc="0" normalizeH="0" baseline="0" noProof="0" dirty="0">
                <a:ln>
                  <a:noFill/>
                </a:ln>
                <a:solidFill>
                  <a:srgbClr val="6D6E71"/>
                </a:solidFill>
                <a:effectLst/>
                <a:uLnTx/>
                <a:uFillTx/>
                <a:latin typeface="Verdana"/>
                <a:ea typeface="+mn-ea"/>
                <a:cs typeface="Verdana"/>
              </a:rPr>
            </a:br>
            <a:r>
              <a:rPr kumimoji="0" lang="en-GB" sz="900" b="0" i="0" u="none" strike="noStrike" kern="1200" cap="none" spc="0" normalizeH="0" baseline="0" noProof="0" dirty="0">
                <a:ln>
                  <a:noFill/>
                </a:ln>
                <a:solidFill>
                  <a:srgbClr val="6D6E71"/>
                </a:solidFill>
                <a:effectLst/>
                <a:uLnTx/>
                <a:uFillTx/>
                <a:latin typeface="Verdana"/>
                <a:ea typeface="+mn-ea"/>
                <a:cs typeface="Verdana"/>
              </a:rPr>
              <a:t>David Street Leeds, LS11 5QA</a:t>
            </a:r>
            <a:endParaRPr kumimoji="0" lang="en-GB" sz="900" b="1" i="0" u="none" strike="noStrike" kern="1200" cap="none" spc="0" normalizeH="0" baseline="0" noProof="0" dirty="0">
              <a:ln>
                <a:noFill/>
              </a:ln>
              <a:solidFill>
                <a:srgbClr val="6D6E71"/>
              </a:solidFill>
              <a:effectLst/>
              <a:uLnTx/>
              <a:uFillTx/>
              <a:latin typeface="Verdana"/>
              <a:ea typeface="+mn-ea"/>
              <a:cs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6D6E71"/>
                </a:solidFill>
                <a:effectLst/>
                <a:uLnTx/>
                <a:uFillTx/>
                <a:latin typeface="Verdana"/>
                <a:ea typeface="+mn-ea"/>
                <a:cs typeface="Verdana"/>
              </a:rPr>
              <a:t>+44 (0)1663 767 857</a:t>
            </a:r>
            <a:br>
              <a:rPr kumimoji="0" lang="en-US" sz="900" b="1" i="0" u="none" strike="noStrike" kern="1200" cap="none" spc="0" normalizeH="0" baseline="0" noProof="0" dirty="0">
                <a:ln>
                  <a:noFill/>
                </a:ln>
                <a:solidFill>
                  <a:srgbClr val="6D6E71"/>
                </a:solidFill>
                <a:effectLst/>
                <a:uLnTx/>
                <a:uFillTx/>
                <a:latin typeface="Verdana"/>
                <a:ea typeface="+mn-ea"/>
                <a:cs typeface="Verdana"/>
              </a:rPr>
            </a:br>
            <a:r>
              <a:rPr kumimoji="0" lang="en-US" sz="900" b="1" i="0" u="none" strike="noStrike" kern="1200" cap="none" spc="0" normalizeH="0" baseline="0" noProof="0" dirty="0">
                <a:ln>
                  <a:noFill/>
                </a:ln>
                <a:solidFill>
                  <a:srgbClr val="6D6E71"/>
                </a:solidFill>
                <a:effectLst/>
                <a:uLnTx/>
                <a:uFillTx/>
                <a:latin typeface="Verdana"/>
                <a:ea typeface="+mn-ea"/>
                <a:cs typeface="Verdana"/>
              </a:rPr>
              <a:t>djsresearch.co.uk</a:t>
            </a:r>
            <a:endParaRPr kumimoji="0" lang="en-US" sz="900" b="0" i="0" u="none" strike="noStrike" kern="1200" cap="none" spc="0" normalizeH="0" baseline="0" noProof="0" dirty="0">
              <a:ln>
                <a:noFill/>
              </a:ln>
              <a:solidFill>
                <a:srgbClr val="6D6E71"/>
              </a:solidFill>
              <a:effectLst/>
              <a:uLnTx/>
              <a:uFillTx/>
              <a:latin typeface="Verdana"/>
              <a:ea typeface="+mn-ea"/>
              <a:cs typeface="Verdana"/>
            </a:endParaRPr>
          </a:p>
        </p:txBody>
      </p:sp>
      <p:pic>
        <p:nvPicPr>
          <p:cNvPr id="18" name="Picture 17" descr="DJS_social-media.png">
            <a:extLst>
              <a:ext uri="{FF2B5EF4-FFF2-40B4-BE49-F238E27FC236}">
                <a16:creationId xmlns:a16="http://schemas.microsoft.com/office/drawing/2014/main" xmlns="" id="{DBC02E38-E164-794E-AAD9-2D9EB8E5CE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16" y="5806938"/>
            <a:ext cx="2232248" cy="466950"/>
          </a:xfrm>
          <a:prstGeom prst="rect">
            <a:avLst/>
          </a:prstGeom>
        </p:spPr>
      </p:pic>
      <p:sp>
        <p:nvSpPr>
          <p:cNvPr id="19" name="Rectangle 18">
            <a:extLst>
              <a:ext uri="{FF2B5EF4-FFF2-40B4-BE49-F238E27FC236}">
                <a16:creationId xmlns:a16="http://schemas.microsoft.com/office/drawing/2014/main" xmlns="" id="{B100C20E-62BA-554C-A63B-804928063DC0}"/>
              </a:ext>
            </a:extLst>
          </p:cNvPr>
          <p:cNvSpPr/>
          <p:nvPr/>
        </p:nvSpPr>
        <p:spPr>
          <a:xfrm>
            <a:off x="496316" y="3211082"/>
            <a:ext cx="113043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6D6E71"/>
                </a:solidFill>
                <a:effectLst/>
                <a:uLnTx/>
                <a:uFillTx/>
                <a:latin typeface="Verdana"/>
                <a:ea typeface="+mn-ea"/>
                <a:cs typeface="Verdana"/>
              </a:rPr>
              <a:t>February 2019</a:t>
            </a:r>
          </a:p>
        </p:txBody>
      </p:sp>
      <p:sp>
        <p:nvSpPr>
          <p:cNvPr id="20" name="Oval 19">
            <a:extLst>
              <a:ext uri="{FF2B5EF4-FFF2-40B4-BE49-F238E27FC236}">
                <a16:creationId xmlns:a16="http://schemas.microsoft.com/office/drawing/2014/main" xmlns="" id="{4D19B19C-A057-5742-88B4-2DB2476D7E2B}"/>
              </a:ext>
            </a:extLst>
          </p:cNvPr>
          <p:cNvSpPr/>
          <p:nvPr/>
        </p:nvSpPr>
        <p:spPr>
          <a:xfrm>
            <a:off x="5551775" y="914399"/>
            <a:ext cx="552621" cy="552621"/>
          </a:xfrm>
          <a:prstGeom prst="ellipse">
            <a:avLst/>
          </a:prstGeom>
          <a:solidFill>
            <a:schemeClr val="bg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a:ea typeface="+mn-ea"/>
                <a:cs typeface="+mn-cs"/>
              </a:rPr>
              <a:t> </a:t>
            </a:r>
          </a:p>
        </p:txBody>
      </p:sp>
      <p:sp>
        <p:nvSpPr>
          <p:cNvPr id="21" name="Oval 20">
            <a:extLst>
              <a:ext uri="{FF2B5EF4-FFF2-40B4-BE49-F238E27FC236}">
                <a16:creationId xmlns:a16="http://schemas.microsoft.com/office/drawing/2014/main" xmlns="" id="{810368FD-2E7C-C340-9FF0-727CFE9DC9C8}"/>
              </a:ext>
            </a:extLst>
          </p:cNvPr>
          <p:cNvSpPr/>
          <p:nvPr/>
        </p:nvSpPr>
        <p:spPr>
          <a:xfrm>
            <a:off x="3796130" y="2462264"/>
            <a:ext cx="2207426" cy="2207426"/>
          </a:xfrm>
          <a:prstGeom prst="ellipse">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2" name="Oval 21">
            <a:extLst>
              <a:ext uri="{FF2B5EF4-FFF2-40B4-BE49-F238E27FC236}">
                <a16:creationId xmlns:a16="http://schemas.microsoft.com/office/drawing/2014/main" xmlns="" id="{95293E7F-BD30-E843-9DD4-5EC63A3B0C34}"/>
              </a:ext>
            </a:extLst>
          </p:cNvPr>
          <p:cNvSpPr/>
          <p:nvPr/>
        </p:nvSpPr>
        <p:spPr>
          <a:xfrm>
            <a:off x="6398215" y="5405606"/>
            <a:ext cx="891480" cy="891480"/>
          </a:xfrm>
          <a:prstGeom prst="ellipse">
            <a:avLst/>
          </a:prstGeom>
          <a:solidFill>
            <a:schemeClr val="tx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30" name="Group 29">
            <a:extLst>
              <a:ext uri="{FF2B5EF4-FFF2-40B4-BE49-F238E27FC236}">
                <a16:creationId xmlns:a16="http://schemas.microsoft.com/office/drawing/2014/main" xmlns="" id="{73BA91F9-BF57-274D-8D75-A409D14D13BF}"/>
              </a:ext>
            </a:extLst>
          </p:cNvPr>
          <p:cNvGrpSpPr/>
          <p:nvPr/>
        </p:nvGrpSpPr>
        <p:grpSpPr>
          <a:xfrm>
            <a:off x="542578" y="644858"/>
            <a:ext cx="3081156" cy="2504624"/>
            <a:chOff x="542577" y="718010"/>
            <a:chExt cx="3310095" cy="1736952"/>
          </a:xfrm>
        </p:grpSpPr>
        <p:cxnSp>
          <p:nvCxnSpPr>
            <p:cNvPr id="24" name="Straight Connector 23">
              <a:extLst>
                <a:ext uri="{FF2B5EF4-FFF2-40B4-BE49-F238E27FC236}">
                  <a16:creationId xmlns:a16="http://schemas.microsoft.com/office/drawing/2014/main" xmlns="" id="{20982C66-AECE-AB48-91C4-E88D8FD77CB9}"/>
                </a:ext>
              </a:extLst>
            </p:cNvPr>
            <p:cNvCxnSpPr/>
            <p:nvPr/>
          </p:nvCxnSpPr>
          <p:spPr>
            <a:xfrm>
              <a:off x="563450" y="718010"/>
              <a:ext cx="3289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ED7B823-D687-DF43-94D5-34E7E2DFDD0C}"/>
                </a:ext>
              </a:extLst>
            </p:cNvPr>
            <p:cNvCxnSpPr/>
            <p:nvPr/>
          </p:nvCxnSpPr>
          <p:spPr>
            <a:xfrm>
              <a:off x="542577" y="2454962"/>
              <a:ext cx="3289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E2599C8-8239-C04B-8B8E-7D69ACBD902F}"/>
                </a:ext>
              </a:extLst>
            </p:cNvPr>
            <p:cNvCxnSpPr/>
            <p:nvPr/>
          </p:nvCxnSpPr>
          <p:spPr>
            <a:xfrm>
              <a:off x="563450" y="1400762"/>
              <a:ext cx="328922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7" name="Picture 26" descr="DJS_RESEARCH_LOGO_RGB_SCREEN.png">
            <a:extLst>
              <a:ext uri="{FF2B5EF4-FFF2-40B4-BE49-F238E27FC236}">
                <a16:creationId xmlns:a16="http://schemas.microsoft.com/office/drawing/2014/main" xmlns="" id="{58075E77-BDA8-2840-AE5B-7254AC9911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1051" y="585978"/>
            <a:ext cx="1481293" cy="889422"/>
          </a:xfrm>
          <a:prstGeom prst="rect">
            <a:avLst/>
          </a:prstGeom>
        </p:spPr>
      </p:pic>
      <p:sp>
        <p:nvSpPr>
          <p:cNvPr id="28" name="Rectangle 27">
            <a:extLst>
              <a:ext uri="{FF2B5EF4-FFF2-40B4-BE49-F238E27FC236}">
                <a16:creationId xmlns:a16="http://schemas.microsoft.com/office/drawing/2014/main" xmlns="" id="{E21AA650-A4D6-CD49-958A-78D3EA1E2EB5}"/>
              </a:ext>
            </a:extLst>
          </p:cNvPr>
          <p:cNvSpPr/>
          <p:nvPr/>
        </p:nvSpPr>
        <p:spPr>
          <a:xfrm>
            <a:off x="202959" y="1668401"/>
            <a:ext cx="4729180" cy="1246495"/>
          </a:xfrm>
          <a:prstGeom prst="rect">
            <a:avLst/>
          </a:prstGeom>
        </p:spPr>
        <p:txBody>
          <a:bodyPr wrap="none">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6D6E71"/>
                </a:solidFill>
                <a:effectLst/>
                <a:uLnTx/>
                <a:uFillTx/>
                <a:latin typeface="Verdana"/>
              </a:rPr>
              <a:t>Research into patient</a:t>
            </a:r>
            <a:r>
              <a:rPr kumimoji="0" lang="en-US" sz="2000" b="1" i="0" u="none" strike="noStrike" kern="1200" cap="none" spc="0" normalizeH="0" noProof="0" dirty="0" smtClean="0">
                <a:ln>
                  <a:noFill/>
                </a:ln>
                <a:solidFill>
                  <a:srgbClr val="6D6E71"/>
                </a:solidFill>
                <a:effectLst/>
                <a:uLnTx/>
                <a:uFillTx/>
                <a:latin typeface="Verdana"/>
              </a:rPr>
              <a:t> views on </a:t>
            </a:r>
          </a:p>
          <a:p>
            <a:pPr marL="0" marR="0" lvl="0" indent="0" algn="l" defTabSz="914400" rtl="0" eaLnBrk="1" fontAlgn="auto" latinLnBrk="0" hangingPunct="1">
              <a:lnSpc>
                <a:spcPts val="2960"/>
              </a:lnSpc>
              <a:spcBef>
                <a:spcPts val="0"/>
              </a:spcBef>
              <a:spcAft>
                <a:spcPts val="0"/>
              </a:spcAft>
              <a:buClrTx/>
              <a:buSzTx/>
              <a:buFontTx/>
              <a:buNone/>
              <a:tabLst/>
              <a:defRPr/>
            </a:pPr>
            <a:r>
              <a:rPr lang="en-US" sz="2000" b="1" baseline="0" dirty="0" smtClean="0">
                <a:solidFill>
                  <a:srgbClr val="6D6E71"/>
                </a:solidFill>
                <a:latin typeface="Verdana"/>
              </a:rPr>
              <a:t>most</a:t>
            </a:r>
            <a:r>
              <a:rPr lang="en-US" sz="2000" b="1" dirty="0" smtClean="0">
                <a:solidFill>
                  <a:srgbClr val="6D6E71"/>
                </a:solidFill>
                <a:latin typeface="Verdana"/>
              </a:rPr>
              <a:t> important factors</a:t>
            </a:r>
          </a:p>
          <a:p>
            <a:pPr marL="0" marR="0" lvl="0" indent="0" algn="l" defTabSz="914400" rtl="0" eaLnBrk="1" fontAlgn="auto" latinLnBrk="0" hangingPunct="1">
              <a:lnSpc>
                <a:spcPts val="296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6D6E71"/>
                </a:solidFill>
                <a:effectLst/>
                <a:uLnTx/>
                <a:uFillTx/>
                <a:latin typeface="Verdana"/>
              </a:rPr>
              <a:t>against</a:t>
            </a:r>
            <a:r>
              <a:rPr kumimoji="0" lang="en-US" sz="2000" b="1" i="0" u="none" strike="noStrike" kern="1200" cap="none" spc="0" normalizeH="0" noProof="0" dirty="0" smtClean="0">
                <a:ln>
                  <a:noFill/>
                </a:ln>
                <a:solidFill>
                  <a:srgbClr val="6D6E71"/>
                </a:solidFill>
                <a:effectLst/>
                <a:uLnTx/>
                <a:uFillTx/>
                <a:latin typeface="Verdana"/>
              </a:rPr>
              <a:t> evaluation criteria</a:t>
            </a:r>
            <a:endParaRPr kumimoji="0" lang="en-US" sz="2000" b="1" i="0" u="none" strike="noStrike" kern="1200" cap="none" spc="0" normalizeH="0" baseline="0" noProof="0" dirty="0">
              <a:ln>
                <a:noFill/>
              </a:ln>
              <a:solidFill>
                <a:srgbClr val="6D6E71"/>
              </a:solidFill>
              <a:effectLst/>
              <a:uLnTx/>
              <a:uFillTx/>
              <a:latin typeface="Verdana"/>
            </a:endParaRPr>
          </a:p>
        </p:txBody>
      </p:sp>
      <p:pic>
        <p:nvPicPr>
          <p:cNvPr id="32" name="Picture 31">
            <a:extLst>
              <a:ext uri="{FF2B5EF4-FFF2-40B4-BE49-F238E27FC236}">
                <a16:creationId xmlns:a16="http://schemas.microsoft.com/office/drawing/2014/main" xmlns="" id="{030AC353-C676-4943-AD39-34D4251DA6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175"/>
          <a:stretch/>
        </p:blipFill>
        <p:spPr>
          <a:xfrm rot="21446175">
            <a:off x="5014590" y="1929529"/>
            <a:ext cx="2275216" cy="1646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xmlns="" id="{825C29E7-73BA-4844-B2EA-8355383750F3}"/>
              </a:ext>
            </a:extLst>
          </p:cNvPr>
          <p:cNvPicPr>
            <a:picLocks noChangeAspect="1"/>
          </p:cNvPicPr>
          <p:nvPr/>
        </p:nvPicPr>
        <p:blipFill>
          <a:blip r:embed="rId5"/>
          <a:stretch>
            <a:fillRect/>
          </a:stretch>
        </p:blipFill>
        <p:spPr>
          <a:xfrm rot="381372">
            <a:off x="6379365" y="3266831"/>
            <a:ext cx="2212054" cy="1659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xmlns="" id="{80ABD868-AC99-A248-AB6F-48873B364D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97195">
            <a:off x="4787221" y="4135677"/>
            <a:ext cx="1790700" cy="1790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TextBox 32">
            <a:extLst>
              <a:ext uri="{FF2B5EF4-FFF2-40B4-BE49-F238E27FC236}">
                <a16:creationId xmlns:a16="http://schemas.microsoft.com/office/drawing/2014/main" xmlns="" id="{F59CC195-1FF4-414C-B2B1-4B457B733E9E}"/>
              </a:ext>
            </a:extLst>
          </p:cNvPr>
          <p:cNvSpPr txBox="1"/>
          <p:nvPr/>
        </p:nvSpPr>
        <p:spPr>
          <a:xfrm>
            <a:off x="-134112" y="2121408"/>
            <a:ext cx="0" cy="0"/>
          </a:xfrm>
          <a:prstGeom prst="rect">
            <a:avLst/>
          </a:prstGeom>
        </p:spPr>
        <p:txBody>
          <a:bodyPr vert="horz" wrap="none" lIns="91440" tIns="45720" rIns="91440" bIns="45720" rtlCol="0" anchor="ctr">
            <a:normAutofit fontScale="25000" lnSpcReduction="20000"/>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US" sz="1400" b="0" i="0" u="none" strike="noStrike" kern="1200" cap="none" spc="0" normalizeH="0" baseline="0" noProof="0" dirty="0">
              <a:ln>
                <a:noFill/>
              </a:ln>
              <a:solidFill>
                <a:srgbClr val="6D6E71"/>
              </a:solidFill>
              <a:effectLst/>
              <a:uLnTx/>
              <a:uFillTx/>
              <a:latin typeface="Verdana"/>
              <a:ea typeface="+mn-ea"/>
              <a:cs typeface="+mn-cs"/>
            </a:endParaRPr>
          </a:p>
        </p:txBody>
      </p:sp>
    </p:spTree>
    <p:extLst>
      <p:ext uri="{BB962C8B-B14F-4D97-AF65-F5344CB8AC3E}">
        <p14:creationId xmlns:p14="http://schemas.microsoft.com/office/powerpoint/2010/main" val="2241642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DJS_coloured-backgrounds_White-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20" name="Title 4">
            <a:extLst>
              <a:ext uri="{FF2B5EF4-FFF2-40B4-BE49-F238E27FC236}">
                <a16:creationId xmlns:a16="http://schemas.microsoft.com/office/drawing/2014/main" xmlns="" id="{388D5CFD-4296-411E-B91B-676A90A27BDE}"/>
              </a:ext>
            </a:extLst>
          </p:cNvPr>
          <p:cNvSpPr txBox="1">
            <a:spLocks/>
          </p:cNvSpPr>
          <p:nvPr/>
        </p:nvSpPr>
        <p:spPr>
          <a:xfrm>
            <a:off x="285419" y="513248"/>
            <a:ext cx="7482724"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6D6E71"/>
                </a:solidFill>
                <a:effectLst/>
                <a:uLnTx/>
                <a:uFillTx/>
                <a:latin typeface="Verdana"/>
                <a:ea typeface="+mn-ea"/>
                <a:cs typeface="+mn-cs"/>
              </a:rPr>
              <a:t>Demographics</a:t>
            </a:r>
            <a:r>
              <a:rPr kumimoji="0" lang="en-GB" sz="2800" b="0" i="0" u="none" strike="noStrike" kern="0" cap="none" spc="0" normalizeH="0" baseline="0" noProof="0" dirty="0">
                <a:ln>
                  <a:noFill/>
                </a:ln>
                <a:solidFill>
                  <a:srgbClr val="6D6E71"/>
                </a:solidFill>
                <a:effectLst/>
                <a:uLnTx/>
                <a:uFillTx/>
                <a:latin typeface="Verdana"/>
                <a:ea typeface="+mn-ea"/>
                <a:cs typeface="+mn-cs"/>
              </a:rPr>
              <a:t>:</a:t>
            </a:r>
            <a:r>
              <a:rPr kumimoji="0" lang="en-GB" sz="2800" b="1" i="0" u="none" strike="noStrike" kern="0" cap="none" spc="0" normalizeH="0" baseline="0" noProof="0" dirty="0">
                <a:ln>
                  <a:noFill/>
                </a:ln>
                <a:solidFill>
                  <a:srgbClr val="6D6E71"/>
                </a:solidFill>
                <a:effectLst/>
                <a:uLnTx/>
                <a:uFillTx/>
                <a:latin typeface="Verdana"/>
                <a:ea typeface="+mn-ea"/>
                <a:cs typeface="+mn-cs"/>
              </a:rPr>
              <a:t> </a:t>
            </a:r>
            <a:r>
              <a:rPr kumimoji="0" lang="en-GB" sz="2800" b="0" i="0" u="none" strike="noStrike" kern="0" cap="none" spc="0" normalizeH="0" baseline="0" noProof="0" dirty="0">
                <a:ln>
                  <a:noFill/>
                </a:ln>
                <a:solidFill>
                  <a:srgbClr val="6D6E71"/>
                </a:solidFill>
                <a:effectLst/>
                <a:uLnTx/>
                <a:uFillTx/>
                <a:latin typeface="Verdana"/>
                <a:ea typeface="+mn-ea"/>
                <a:cs typeface="+mn-cs"/>
              </a:rPr>
              <a:t>G</a:t>
            </a:r>
            <a:r>
              <a:rPr kumimoji="0" lang="en-GB" sz="2800" b="0" i="0" u="none" strike="noStrike" kern="0" cap="none" spc="0" normalizeH="0" baseline="0" noProof="0" dirty="0" err="1">
                <a:ln>
                  <a:noFill/>
                </a:ln>
                <a:solidFill>
                  <a:srgbClr val="6D6E71"/>
                </a:solidFill>
                <a:effectLst/>
                <a:uLnTx/>
                <a:uFillTx/>
                <a:latin typeface="Verdana"/>
                <a:ea typeface="+mn-ea"/>
                <a:cs typeface="+mn-cs"/>
              </a:rPr>
              <a:t>roups</a:t>
            </a:r>
            <a:endParaRPr kumimoji="0" lang="en-GB" sz="2800" b="0" i="0" u="none" strike="noStrike" kern="0" cap="none" spc="0" normalizeH="0" baseline="0" noProof="0" dirty="0">
              <a:ln>
                <a:noFill/>
              </a:ln>
              <a:solidFill>
                <a:srgbClr val="6D6E71"/>
              </a:solidFill>
              <a:effectLst/>
              <a:uLnTx/>
              <a:uFillTx/>
              <a:latin typeface="Verdana"/>
              <a:ea typeface="+mn-ea"/>
              <a:cs typeface="+mn-cs"/>
            </a:endParaRPr>
          </a:p>
        </p:txBody>
      </p:sp>
      <p:sp>
        <p:nvSpPr>
          <p:cNvPr id="14" name="Slide Number Placeholder 3">
            <a:extLst>
              <a:ext uri="{FF2B5EF4-FFF2-40B4-BE49-F238E27FC236}">
                <a16:creationId xmlns:a16="http://schemas.microsoft.com/office/drawing/2014/main" xmlns="" id="{18DF1C9A-417C-7649-A466-3888696C517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cxnSp>
        <p:nvCxnSpPr>
          <p:cNvPr id="51" name="Straight Connector 50">
            <a:extLst>
              <a:ext uri="{FF2B5EF4-FFF2-40B4-BE49-F238E27FC236}">
                <a16:creationId xmlns:a16="http://schemas.microsoft.com/office/drawing/2014/main" xmlns="" id="{806CE2B0-ED55-E64E-AC03-EF5F2D88C110}"/>
              </a:ext>
            </a:extLst>
          </p:cNvPr>
          <p:cNvCxnSpPr>
            <a:cxnSpLocks/>
          </p:cNvCxnSpPr>
          <p:nvPr/>
        </p:nvCxnSpPr>
        <p:spPr>
          <a:xfrm>
            <a:off x="4570533" y="911790"/>
            <a:ext cx="1467" cy="28678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7" name="Table 26">
            <a:extLst>
              <a:ext uri="{FF2B5EF4-FFF2-40B4-BE49-F238E27FC236}">
                <a16:creationId xmlns:a16="http://schemas.microsoft.com/office/drawing/2014/main" xmlns="" id="{0F3BAD96-AFA9-4A7B-BAD3-42F75CA34151}"/>
              </a:ext>
            </a:extLst>
          </p:cNvPr>
          <p:cNvGraphicFramePr>
            <a:graphicFrameLocks noGrp="1"/>
          </p:cNvGraphicFramePr>
          <p:nvPr>
            <p:extLst>
              <p:ext uri="{D42A27DB-BD31-4B8C-83A1-F6EECF244321}">
                <p14:modId xmlns:p14="http://schemas.microsoft.com/office/powerpoint/2010/main" val="3824158023"/>
              </p:ext>
            </p:extLst>
          </p:nvPr>
        </p:nvGraphicFramePr>
        <p:xfrm>
          <a:off x="282710" y="1798840"/>
          <a:ext cx="4289290" cy="4337844"/>
        </p:xfrm>
        <a:graphic>
          <a:graphicData uri="http://schemas.openxmlformats.org/drawingml/2006/table">
            <a:tbl>
              <a:tblPr firstRow="1" bandRow="1">
                <a:tableStyleId>{5C22544A-7EE6-4342-B048-85BDC9FD1C3A}</a:tableStyleId>
              </a:tblPr>
              <a:tblGrid>
                <a:gridCol w="4289290">
                  <a:extLst>
                    <a:ext uri="{9D8B030D-6E8A-4147-A177-3AD203B41FA5}">
                      <a16:colId xmlns:a16="http://schemas.microsoft.com/office/drawing/2014/main" xmlns="" val="20000"/>
                    </a:ext>
                  </a:extLst>
                </a:gridCol>
              </a:tblGrid>
              <a:tr h="433784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10 females from </a:t>
                      </a:r>
                      <a:r>
                        <a:rPr lang="en-US" sz="1200" b="0" kern="1200" baseline="0" dirty="0" err="1">
                          <a:solidFill>
                            <a:schemeClr val="tx1"/>
                          </a:solidFill>
                          <a:latin typeface="+mn-lt"/>
                          <a:ea typeface="+mn-ea"/>
                          <a:cs typeface="Arial" charset="0"/>
                        </a:rPr>
                        <a:t>Adwick</a:t>
                      </a:r>
                      <a:r>
                        <a:rPr lang="en-US" sz="1200" b="0" kern="1200" baseline="0" dirty="0">
                          <a:solidFill>
                            <a:schemeClr val="tx1"/>
                          </a:solidFill>
                          <a:latin typeface="+mn-lt"/>
                          <a:ea typeface="+mn-ea"/>
                          <a:cs typeface="Arial" charset="0"/>
                        </a:rPr>
                        <a:t> Family Hub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13 people from Doncaster at </a:t>
                      </a:r>
                      <a:r>
                        <a:rPr lang="en-US" sz="1200" b="0" kern="1200" baseline="0" dirty="0" err="1">
                          <a:solidFill>
                            <a:schemeClr val="tx1"/>
                          </a:solidFill>
                          <a:latin typeface="+mn-lt"/>
                          <a:ea typeface="+mn-ea"/>
                          <a:cs typeface="Arial" charset="0"/>
                        </a:rPr>
                        <a:t>Askern</a:t>
                      </a:r>
                      <a:r>
                        <a:rPr lang="en-US" sz="1200" b="0" kern="1200" baseline="0" dirty="0">
                          <a:solidFill>
                            <a:schemeClr val="tx1"/>
                          </a:solidFill>
                          <a:latin typeface="+mn-lt"/>
                          <a:ea typeface="+mn-ea"/>
                          <a:cs typeface="Arial" charset="0"/>
                        </a:rPr>
                        <a:t> Family Hub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9 people from the HWD </a:t>
                      </a:r>
                      <a:r>
                        <a:rPr lang="en-US" sz="1200" b="0" kern="1200" baseline="0" dirty="0" err="1">
                          <a:solidFill>
                            <a:schemeClr val="tx1"/>
                          </a:solidFill>
                          <a:latin typeface="+mn-lt"/>
                          <a:ea typeface="+mn-ea"/>
                          <a:cs typeface="Arial" charset="0"/>
                        </a:rPr>
                        <a:t>Balby</a:t>
                      </a:r>
                      <a:r>
                        <a:rPr lang="en-US" sz="1200" b="0" kern="1200" baseline="0" dirty="0">
                          <a:solidFill>
                            <a:schemeClr val="tx1"/>
                          </a:solidFill>
                          <a:latin typeface="+mn-lt"/>
                          <a:ea typeface="+mn-ea"/>
                          <a:cs typeface="Arial" charset="0"/>
                        </a:rPr>
                        <a:t> Family Hub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15 females from the </a:t>
                      </a:r>
                      <a:r>
                        <a:rPr lang="en-US" sz="1200" b="0" kern="1200" baseline="0" dirty="0" err="1">
                          <a:solidFill>
                            <a:schemeClr val="tx1"/>
                          </a:solidFill>
                          <a:latin typeface="+mn-lt"/>
                          <a:ea typeface="+mn-ea"/>
                          <a:cs typeface="Arial" charset="0"/>
                        </a:rPr>
                        <a:t>Bullcroft</a:t>
                      </a:r>
                      <a:r>
                        <a:rPr lang="en-US" sz="1200" b="0" kern="1200" baseline="0" dirty="0">
                          <a:solidFill>
                            <a:schemeClr val="tx1"/>
                          </a:solidFill>
                          <a:latin typeface="+mn-lt"/>
                          <a:ea typeface="+mn-ea"/>
                          <a:cs typeface="Arial" charset="0"/>
                        </a:rPr>
                        <a:t> Memorial Hall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7 people from the Central Family Hub in Doncaster (a mixture of white British and Pakistani or Asian ethnicities)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13 mothers and fathers of poorly children in </a:t>
                      </a:r>
                      <a:r>
                        <a:rPr lang="en-US" sz="1200" b="0" kern="1200" baseline="0" dirty="0" err="1">
                          <a:solidFill>
                            <a:schemeClr val="tx1"/>
                          </a:solidFill>
                          <a:latin typeface="+mn-lt"/>
                          <a:ea typeface="+mn-ea"/>
                          <a:cs typeface="Arial" charset="0"/>
                        </a:rPr>
                        <a:t>Rotherham</a:t>
                      </a:r>
                      <a:endParaRPr lang="en-US" sz="1200" b="0" kern="1200" baseline="0" dirty="0">
                        <a:solidFill>
                          <a:schemeClr val="tx1"/>
                        </a:solidFill>
                        <a:latin typeface="+mn-lt"/>
                        <a:ea typeface="+mn-ea"/>
                        <a:cs typeface="Arial"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8 White British men and women from </a:t>
                      </a:r>
                      <a:r>
                        <a:rPr lang="en-US" sz="1200" b="0" kern="1200" baseline="0" dirty="0" err="1">
                          <a:solidFill>
                            <a:schemeClr val="tx1"/>
                          </a:solidFill>
                          <a:latin typeface="+mn-lt"/>
                          <a:ea typeface="+mn-ea"/>
                          <a:cs typeface="Arial" charset="0"/>
                        </a:rPr>
                        <a:t>Moorends</a:t>
                      </a:r>
                      <a:r>
                        <a:rPr lang="en-US" sz="1200" b="0" kern="1200" baseline="0" dirty="0">
                          <a:solidFill>
                            <a:schemeClr val="tx1"/>
                          </a:solidFill>
                          <a:latin typeface="+mn-lt"/>
                          <a:ea typeface="+mn-ea"/>
                          <a:cs typeface="Arial" charset="0"/>
                        </a:rPr>
                        <a:t> Family Hub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12 females at the BCVS Centre for Sport and Learning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10 female members of a weekly Toddler group at BCVS Grove Street Methodist church in Retford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6 women with a mixture of mental health problems and physical disabilities from </a:t>
                      </a:r>
                      <a:r>
                        <a:rPr lang="en-US" sz="1200" b="0" kern="1200" baseline="0" dirty="0" err="1">
                          <a:solidFill>
                            <a:schemeClr val="tx1"/>
                          </a:solidFill>
                          <a:latin typeface="+mn-lt"/>
                          <a:ea typeface="+mn-ea"/>
                          <a:cs typeface="Arial" charset="0"/>
                        </a:rPr>
                        <a:t>Mexborough</a:t>
                      </a:r>
                      <a:r>
                        <a:rPr lang="en-US" sz="1200" b="0" kern="1200" baseline="0" dirty="0">
                          <a:solidFill>
                            <a:schemeClr val="tx1"/>
                          </a:solidFill>
                          <a:latin typeface="+mn-lt"/>
                          <a:ea typeface="+mn-ea"/>
                          <a:cs typeface="Arial" charset="0"/>
                        </a:rPr>
                        <a:t> Slimming World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7 people at SYCF Jenga Training and Support for Young Parents in </a:t>
                      </a:r>
                      <a:r>
                        <a:rPr lang="en-US" sz="1200" b="0" kern="1200" baseline="0" dirty="0" err="1">
                          <a:solidFill>
                            <a:schemeClr val="tx1"/>
                          </a:solidFill>
                          <a:latin typeface="+mn-lt"/>
                          <a:ea typeface="+mn-ea"/>
                          <a:cs typeface="Arial" charset="0"/>
                        </a:rPr>
                        <a:t>Barnsley</a:t>
                      </a:r>
                      <a:endParaRPr lang="en-US" sz="1200" b="0" kern="1200" baseline="0" dirty="0">
                        <a:solidFill>
                          <a:schemeClr val="tx1"/>
                        </a:solidFill>
                        <a:latin typeface="+mn-lt"/>
                        <a:ea typeface="+mn-ea"/>
                        <a:cs typeface="Arial"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baseline="0" dirty="0">
                        <a:solidFill>
                          <a:schemeClr val="tx1"/>
                        </a:solidFill>
                        <a:latin typeface="+mn-lt"/>
                        <a:ea typeface="+mn-ea"/>
                        <a:cs typeface="Arial"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28" name="Table 27">
            <a:extLst>
              <a:ext uri="{FF2B5EF4-FFF2-40B4-BE49-F238E27FC236}">
                <a16:creationId xmlns:a16="http://schemas.microsoft.com/office/drawing/2014/main" xmlns="" id="{E0A483BA-BE59-4554-8A86-CB8795128FCD}"/>
              </a:ext>
            </a:extLst>
          </p:cNvPr>
          <p:cNvGraphicFramePr>
            <a:graphicFrameLocks noGrp="1"/>
          </p:cNvGraphicFramePr>
          <p:nvPr>
            <p:extLst>
              <p:ext uri="{D42A27DB-BD31-4B8C-83A1-F6EECF244321}">
                <p14:modId xmlns:p14="http://schemas.microsoft.com/office/powerpoint/2010/main" val="2795062086"/>
              </p:ext>
            </p:extLst>
          </p:nvPr>
        </p:nvGraphicFramePr>
        <p:xfrm>
          <a:off x="4756833" y="1211215"/>
          <a:ext cx="4155299" cy="4691300"/>
        </p:xfrm>
        <a:graphic>
          <a:graphicData uri="http://schemas.openxmlformats.org/drawingml/2006/table">
            <a:tbl>
              <a:tblPr firstRow="1" bandRow="1">
                <a:tableStyleId>{5C22544A-7EE6-4342-B048-85BDC9FD1C3A}</a:tableStyleId>
              </a:tblPr>
              <a:tblGrid>
                <a:gridCol w="4155299">
                  <a:extLst>
                    <a:ext uri="{9D8B030D-6E8A-4147-A177-3AD203B41FA5}">
                      <a16:colId xmlns:a16="http://schemas.microsoft.com/office/drawing/2014/main" xmlns="" val="20000"/>
                    </a:ext>
                  </a:extLst>
                </a:gridCol>
              </a:tblGrid>
              <a:tr h="4691300">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12 people over the age of 65 meeting for a weekly BCVS </a:t>
                      </a:r>
                      <a:r>
                        <a:rPr lang="en-US" sz="1200" b="0" kern="1200" baseline="0" dirty="0" err="1">
                          <a:solidFill>
                            <a:schemeClr val="tx1"/>
                          </a:solidFill>
                          <a:latin typeface="+mn-lt"/>
                          <a:ea typeface="+mn-ea"/>
                          <a:cs typeface="Arial" charset="0"/>
                        </a:rPr>
                        <a:t>Harworth</a:t>
                      </a:r>
                      <a:r>
                        <a:rPr lang="en-US" sz="1200" b="0" kern="1200" baseline="0" dirty="0">
                          <a:solidFill>
                            <a:schemeClr val="tx1"/>
                          </a:solidFill>
                          <a:latin typeface="+mn-lt"/>
                          <a:ea typeface="+mn-ea"/>
                          <a:cs typeface="Arial" charset="0"/>
                        </a:rPr>
                        <a:t> lunch club</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15 people attending the BCVS group ‘Joel the Complete Package’ (a charity which supports families through pregnancy and parenting after baby loss)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8 females partaking in a weekly babies and tots group at the BCVS Crossing Church and Centre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11 people over the age of retirement from the BCVS local interest group </a:t>
                      </a:r>
                      <a:r>
                        <a:rPr lang="en-US" sz="1200" b="0" kern="1200" baseline="0" dirty="0" err="1">
                          <a:solidFill>
                            <a:schemeClr val="tx1"/>
                          </a:solidFill>
                          <a:latin typeface="+mn-lt"/>
                          <a:ea typeface="+mn-ea"/>
                          <a:cs typeface="Arial" charset="0"/>
                        </a:rPr>
                        <a:t>Mattersey</a:t>
                      </a:r>
                      <a:r>
                        <a:rPr lang="en-US" sz="1200" b="0" kern="1200" baseline="0" dirty="0">
                          <a:solidFill>
                            <a:schemeClr val="tx1"/>
                          </a:solidFill>
                          <a:latin typeface="+mn-lt"/>
                          <a:ea typeface="+mn-ea"/>
                          <a:cs typeface="Arial" charset="0"/>
                        </a:rPr>
                        <a:t> Villages Together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2 male members of Ben’s Centre in Sheffield (drug and alcohol addicts still using substances)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4 more men from Ben’s Centre in Sheffield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7 migrants from </a:t>
                      </a:r>
                      <a:r>
                        <a:rPr lang="en-US" sz="1200" b="0" kern="1200" baseline="0" dirty="0" err="1">
                          <a:solidFill>
                            <a:schemeClr val="tx1"/>
                          </a:solidFill>
                          <a:latin typeface="+mn-lt"/>
                          <a:ea typeface="+mn-ea"/>
                          <a:cs typeface="Arial" charset="0"/>
                        </a:rPr>
                        <a:t>Rotherham</a:t>
                      </a:r>
                      <a:r>
                        <a:rPr lang="en-US" sz="1200" b="0" kern="1200" baseline="0" dirty="0">
                          <a:solidFill>
                            <a:schemeClr val="tx1"/>
                          </a:solidFill>
                          <a:latin typeface="+mn-lt"/>
                          <a:ea typeface="+mn-ea"/>
                          <a:cs typeface="Arial" charset="0"/>
                        </a:rPr>
                        <a:t> United English Speaking class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charset="0"/>
                        </a:rPr>
                        <a:t>4 mothers from the SYCF Light in Sheffield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29" name="Table 28">
            <a:extLst>
              <a:ext uri="{FF2B5EF4-FFF2-40B4-BE49-F238E27FC236}">
                <a16:creationId xmlns:a16="http://schemas.microsoft.com/office/drawing/2014/main" xmlns="" id="{2A234A38-D011-4EAC-B470-B25832DD45AD}"/>
              </a:ext>
            </a:extLst>
          </p:cNvPr>
          <p:cNvGraphicFramePr>
            <a:graphicFrameLocks noGrp="1"/>
          </p:cNvGraphicFramePr>
          <p:nvPr>
            <p:extLst>
              <p:ext uri="{D42A27DB-BD31-4B8C-83A1-F6EECF244321}">
                <p14:modId xmlns:p14="http://schemas.microsoft.com/office/powerpoint/2010/main" val="694766160"/>
              </p:ext>
            </p:extLst>
          </p:nvPr>
        </p:nvGraphicFramePr>
        <p:xfrm>
          <a:off x="467543" y="650339"/>
          <a:ext cx="8041975" cy="1433080"/>
        </p:xfrm>
        <a:graphic>
          <a:graphicData uri="http://schemas.openxmlformats.org/drawingml/2006/table">
            <a:tbl>
              <a:tblPr firstRow="1" bandRow="1">
                <a:tableStyleId>{5C22544A-7EE6-4342-B048-85BDC9FD1C3A}</a:tableStyleId>
              </a:tblPr>
              <a:tblGrid>
                <a:gridCol w="8041975">
                  <a:extLst>
                    <a:ext uri="{9D8B030D-6E8A-4147-A177-3AD203B41FA5}">
                      <a16:colId xmlns:a16="http://schemas.microsoft.com/office/drawing/2014/main" xmlns="" val="20000"/>
                    </a:ext>
                  </a:extLst>
                </a:gridCol>
              </a:tblGrid>
              <a:tr h="1433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tx1"/>
                          </a:solidFill>
                          <a:latin typeface="+mn-lt"/>
                          <a:ea typeface="+mn-ea"/>
                          <a:cs typeface="Arial" charset="0"/>
                        </a:rPr>
                        <a:t>The list below shows the location and make-up </a:t>
                      </a:r>
                      <a:r>
                        <a:rPr lang="en-US" sz="1400" b="0" kern="1200" baseline="0" dirty="0" smtClean="0">
                          <a:solidFill>
                            <a:schemeClr val="tx1"/>
                          </a:solidFill>
                          <a:latin typeface="+mn-lt"/>
                          <a:ea typeface="+mn-ea"/>
                          <a:cs typeface="Arial" charset="0"/>
                        </a:rPr>
                        <a:t>of some of </a:t>
                      </a:r>
                      <a:r>
                        <a:rPr lang="en-US" sz="1400" b="0" kern="1200" baseline="0" dirty="0">
                          <a:solidFill>
                            <a:schemeClr val="tx1"/>
                          </a:solidFill>
                          <a:latin typeface="+mn-lt"/>
                          <a:ea typeface="+mn-ea"/>
                          <a:cs typeface="Arial" charset="0"/>
                        </a:rPr>
                        <a:t>the groups who participated in this research.*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30" name="Rectangle 29">
            <a:extLst>
              <a:ext uri="{FF2B5EF4-FFF2-40B4-BE49-F238E27FC236}">
                <a16:creationId xmlns:a16="http://schemas.microsoft.com/office/drawing/2014/main" xmlns="" id="{191D6B0C-C10D-4461-8671-5E96B97E6D5E}"/>
              </a:ext>
            </a:extLst>
          </p:cNvPr>
          <p:cNvSpPr/>
          <p:nvPr/>
        </p:nvSpPr>
        <p:spPr>
          <a:xfrm>
            <a:off x="567343" y="6363130"/>
            <a:ext cx="7200800" cy="230832"/>
          </a:xfrm>
          <a:prstGeom prst="rect">
            <a:avLst/>
          </a:prstGeom>
        </p:spPr>
        <p:txBody>
          <a:bodyPr wrap="square">
            <a:spAutoFit/>
          </a:bodyPr>
          <a:lstStyle/>
          <a:p>
            <a:r>
              <a:rPr lang="en-GB" sz="900" dirty="0"/>
              <a:t>*</a:t>
            </a:r>
            <a:r>
              <a:rPr lang="en-US" sz="900" dirty="0"/>
              <a:t>In some instances, the information (e.g. gender of participants) provided was incomplete.</a:t>
            </a:r>
          </a:p>
        </p:txBody>
      </p:sp>
    </p:spTree>
    <p:extLst>
      <p:ext uri="{BB962C8B-B14F-4D97-AF65-F5344CB8AC3E}">
        <p14:creationId xmlns:p14="http://schemas.microsoft.com/office/powerpoint/2010/main" val="139604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3A84E702-C83C-6446-8DDD-D1C40785BF52}"/>
              </a:ext>
            </a:extLst>
          </p:cNvPr>
          <p:cNvSpPr txBox="1"/>
          <p:nvPr/>
        </p:nvSpPr>
        <p:spPr>
          <a:xfrm>
            <a:off x="496316" y="711756"/>
            <a:ext cx="323254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
                <a:srgbClr val="000840"/>
              </a:buClr>
              <a:buSzTx/>
              <a:buFontTx/>
              <a:buNone/>
              <a:tabLst/>
              <a:defRPr/>
            </a:pPr>
            <a:r>
              <a:rPr kumimoji="0" lang="de-DE" altLang="en-US" sz="15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Section 3</a:t>
            </a:r>
          </a:p>
        </p:txBody>
      </p:sp>
      <p:sp>
        <p:nvSpPr>
          <p:cNvPr id="17" name="Oval 16">
            <a:extLst>
              <a:ext uri="{FF2B5EF4-FFF2-40B4-BE49-F238E27FC236}">
                <a16:creationId xmlns:a16="http://schemas.microsoft.com/office/drawing/2014/main" xmlns="" id="{EEA525BE-E5CC-594C-AD29-4971C875F913}"/>
              </a:ext>
            </a:extLst>
          </p:cNvPr>
          <p:cNvSpPr/>
          <p:nvPr/>
        </p:nvSpPr>
        <p:spPr>
          <a:xfrm>
            <a:off x="5551775" y="914399"/>
            <a:ext cx="552621" cy="552621"/>
          </a:xfrm>
          <a:prstGeom prst="ellipse">
            <a:avLst/>
          </a:prstGeom>
          <a:solidFill>
            <a:schemeClr val="bg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a:ea typeface="+mn-ea"/>
                <a:cs typeface="+mn-cs"/>
              </a:rPr>
              <a:t> </a:t>
            </a:r>
          </a:p>
        </p:txBody>
      </p:sp>
      <p:sp>
        <p:nvSpPr>
          <p:cNvPr id="18" name="Oval 17">
            <a:extLst>
              <a:ext uri="{FF2B5EF4-FFF2-40B4-BE49-F238E27FC236}">
                <a16:creationId xmlns:a16="http://schemas.microsoft.com/office/drawing/2014/main" xmlns="" id="{FA797247-505E-CC43-86DE-FC67435FC895}"/>
              </a:ext>
            </a:extLst>
          </p:cNvPr>
          <p:cNvSpPr/>
          <p:nvPr/>
        </p:nvSpPr>
        <p:spPr>
          <a:xfrm>
            <a:off x="3796130" y="2462264"/>
            <a:ext cx="2207426" cy="2207426"/>
          </a:xfrm>
          <a:prstGeom prst="ellipse">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0" name="Oval 19">
            <a:extLst>
              <a:ext uri="{FF2B5EF4-FFF2-40B4-BE49-F238E27FC236}">
                <a16:creationId xmlns:a16="http://schemas.microsoft.com/office/drawing/2014/main" xmlns="" id="{6880CA08-F238-8948-9D85-F96FDA1B8241}"/>
              </a:ext>
            </a:extLst>
          </p:cNvPr>
          <p:cNvSpPr/>
          <p:nvPr/>
        </p:nvSpPr>
        <p:spPr>
          <a:xfrm>
            <a:off x="6398215" y="5405606"/>
            <a:ext cx="891480" cy="891480"/>
          </a:xfrm>
          <a:prstGeom prst="ellipse">
            <a:avLst/>
          </a:prstGeom>
          <a:solidFill>
            <a:schemeClr val="tx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21" name="Group 20">
            <a:extLst>
              <a:ext uri="{FF2B5EF4-FFF2-40B4-BE49-F238E27FC236}">
                <a16:creationId xmlns:a16="http://schemas.microsoft.com/office/drawing/2014/main" xmlns="" id="{CAFB380E-AD59-BF4F-9A79-F236D698A18A}"/>
              </a:ext>
            </a:extLst>
          </p:cNvPr>
          <p:cNvGrpSpPr/>
          <p:nvPr/>
        </p:nvGrpSpPr>
        <p:grpSpPr>
          <a:xfrm>
            <a:off x="542578" y="644858"/>
            <a:ext cx="3325518" cy="1000352"/>
            <a:chOff x="542577" y="718010"/>
            <a:chExt cx="3310095" cy="1000352"/>
          </a:xfrm>
        </p:grpSpPr>
        <p:cxnSp>
          <p:nvCxnSpPr>
            <p:cNvPr id="22" name="Straight Connector 21">
              <a:extLst>
                <a:ext uri="{FF2B5EF4-FFF2-40B4-BE49-F238E27FC236}">
                  <a16:creationId xmlns:a16="http://schemas.microsoft.com/office/drawing/2014/main" xmlns="" id="{CF085EF7-5307-BF4F-B505-6D0AC6ADC2D4}"/>
                </a:ext>
              </a:extLst>
            </p:cNvPr>
            <p:cNvCxnSpPr/>
            <p:nvPr/>
          </p:nvCxnSpPr>
          <p:spPr>
            <a:xfrm>
              <a:off x="563450" y="718010"/>
              <a:ext cx="3289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82ECFFE-695D-D641-9568-F352AE5ED6DC}"/>
                </a:ext>
              </a:extLst>
            </p:cNvPr>
            <p:cNvCxnSpPr/>
            <p:nvPr/>
          </p:nvCxnSpPr>
          <p:spPr>
            <a:xfrm>
              <a:off x="542577" y="1718362"/>
              <a:ext cx="328922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Picture 24" descr="DJS_RESEARCH_LOGO_RGB_SCREEN.png">
            <a:extLst>
              <a:ext uri="{FF2B5EF4-FFF2-40B4-BE49-F238E27FC236}">
                <a16:creationId xmlns:a16="http://schemas.microsoft.com/office/drawing/2014/main" xmlns="" id="{4829E5DA-2F45-304C-8333-54BEBD6430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1051" y="585978"/>
            <a:ext cx="1481293" cy="889422"/>
          </a:xfrm>
          <a:prstGeom prst="rect">
            <a:avLst/>
          </a:prstGeom>
        </p:spPr>
      </p:pic>
      <p:sp>
        <p:nvSpPr>
          <p:cNvPr id="26" name="Rectangle 25">
            <a:extLst>
              <a:ext uri="{FF2B5EF4-FFF2-40B4-BE49-F238E27FC236}">
                <a16:creationId xmlns:a16="http://schemas.microsoft.com/office/drawing/2014/main" xmlns="" id="{F7B169BD-0A7C-7F4C-BE8F-A1DF27F32B3F}"/>
              </a:ext>
            </a:extLst>
          </p:cNvPr>
          <p:cNvSpPr/>
          <p:nvPr/>
        </p:nvSpPr>
        <p:spPr>
          <a:xfrm>
            <a:off x="501469" y="1010912"/>
            <a:ext cx="2282997" cy="477054"/>
          </a:xfrm>
          <a:prstGeom prst="rect">
            <a:avLst/>
          </a:prstGeom>
        </p:spPr>
        <p:txBody>
          <a:bodyPr wrap="none">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6E71"/>
                </a:solidFill>
                <a:effectLst/>
                <a:uLnTx/>
                <a:uFillTx/>
                <a:latin typeface="Verdana"/>
                <a:ea typeface="+mn-ea"/>
                <a:cs typeface="+mn-cs"/>
              </a:rPr>
              <a:t>Workforce</a:t>
            </a:r>
          </a:p>
        </p:txBody>
      </p:sp>
      <p:pic>
        <p:nvPicPr>
          <p:cNvPr id="27" name="Picture 26">
            <a:extLst>
              <a:ext uri="{FF2B5EF4-FFF2-40B4-BE49-F238E27FC236}">
                <a16:creationId xmlns:a16="http://schemas.microsoft.com/office/drawing/2014/main" xmlns="" id="{FB0060F6-1122-3F47-AEDE-10D65737BD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175"/>
          <a:stretch/>
        </p:blipFill>
        <p:spPr>
          <a:xfrm rot="21446175">
            <a:off x="5014590" y="1929529"/>
            <a:ext cx="2275216" cy="1646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xmlns="" id="{F0B5F677-6333-EF45-831D-D70C9215682C}"/>
              </a:ext>
            </a:extLst>
          </p:cNvPr>
          <p:cNvPicPr>
            <a:picLocks noChangeAspect="1"/>
          </p:cNvPicPr>
          <p:nvPr/>
        </p:nvPicPr>
        <p:blipFill>
          <a:blip r:embed="rId4"/>
          <a:stretch>
            <a:fillRect/>
          </a:stretch>
        </p:blipFill>
        <p:spPr>
          <a:xfrm rot="381372">
            <a:off x="6379365" y="3266831"/>
            <a:ext cx="2212054" cy="1659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a:extLst>
              <a:ext uri="{FF2B5EF4-FFF2-40B4-BE49-F238E27FC236}">
                <a16:creationId xmlns:a16="http://schemas.microsoft.com/office/drawing/2014/main" xmlns="" id="{2D14FA8E-1EE8-8A4B-A25B-5BAF69F67E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97195">
            <a:off x="4787221" y="4135677"/>
            <a:ext cx="1790700" cy="1790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a:extLst>
              <a:ext uri="{FF2B5EF4-FFF2-40B4-BE49-F238E27FC236}">
                <a16:creationId xmlns:a16="http://schemas.microsoft.com/office/drawing/2014/main" xmlns="" id="{D0CEE2D8-F380-3842-B019-C1C204F3E9AC}"/>
              </a:ext>
            </a:extLst>
          </p:cNvPr>
          <p:cNvSpPr txBox="1"/>
          <p:nvPr/>
        </p:nvSpPr>
        <p:spPr>
          <a:xfrm>
            <a:off x="-134112" y="2121408"/>
            <a:ext cx="0" cy="0"/>
          </a:xfrm>
          <a:prstGeom prst="rect">
            <a:avLst/>
          </a:prstGeom>
        </p:spPr>
        <p:txBody>
          <a:bodyPr vert="horz" wrap="none" lIns="91440" tIns="45720" rIns="91440" bIns="45720" rtlCol="0" anchor="ctr">
            <a:normAutofit fontScale="25000" lnSpcReduction="20000"/>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US" sz="1400" b="0" i="0" u="none" strike="noStrike" kern="1200" cap="none" spc="0" normalizeH="0" baseline="0" noProof="0" dirty="0">
              <a:ln>
                <a:noFill/>
              </a:ln>
              <a:solidFill>
                <a:srgbClr val="6D6E71"/>
              </a:solidFill>
              <a:effectLst/>
              <a:uLnTx/>
              <a:uFillTx/>
              <a:latin typeface="Verdana"/>
              <a:ea typeface="+mn-ea"/>
              <a:cs typeface="+mn-cs"/>
            </a:endParaRPr>
          </a:p>
        </p:txBody>
      </p:sp>
      <p:sp>
        <p:nvSpPr>
          <p:cNvPr id="31" name="Slide Number Placeholder 3">
            <a:extLst>
              <a:ext uri="{FF2B5EF4-FFF2-40B4-BE49-F238E27FC236}">
                <a16:creationId xmlns:a16="http://schemas.microsoft.com/office/drawing/2014/main" xmlns="" id="{8CB1D6D4-6E45-1F43-B025-B3BA3757DE65}"/>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Tree>
    <p:extLst>
      <p:ext uri="{BB962C8B-B14F-4D97-AF65-F5344CB8AC3E}">
        <p14:creationId xmlns:p14="http://schemas.microsoft.com/office/powerpoint/2010/main" val="3050494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19" name="Picture 18" descr="DJS_coloured-backgrounds-whit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12" name="TextBox 11"/>
          <p:cNvSpPr txBox="1"/>
          <p:nvPr/>
        </p:nvSpPr>
        <p:spPr>
          <a:xfrm>
            <a:off x="323528" y="52951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Q01:</a:t>
            </a:r>
            <a:r>
              <a:rPr lang="en-US" sz="2800" baseline="0" dirty="0">
                <a:solidFill>
                  <a:prstClr val="white"/>
                </a:solidFill>
              </a:rPr>
              <a:t> </a:t>
            </a:r>
            <a:r>
              <a:rPr lang="en-US" sz="2800" b="0" baseline="0" dirty="0">
                <a:solidFill>
                  <a:prstClr val="white"/>
                </a:solidFill>
              </a:rPr>
              <a:t>Workforce</a:t>
            </a:r>
            <a:endPar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xmlns="" id="{082E1F3E-AE10-4C67-8F84-8E95B843D169}"/>
              </a:ext>
            </a:extLst>
          </p:cNvPr>
          <p:cNvSpPr txBox="1"/>
          <p:nvPr/>
        </p:nvSpPr>
        <p:spPr>
          <a:xfrm>
            <a:off x="323528" y="2234333"/>
            <a:ext cx="4413064" cy="3970318"/>
          </a:xfrm>
          <a:prstGeom prst="rect">
            <a:avLst/>
          </a:prstGeom>
          <a:noFill/>
        </p:spPr>
        <p:txBody>
          <a:bodyPr wrap="square" rtlCol="0">
            <a:spAutoFit/>
          </a:bodyPr>
          <a:lstStyle/>
          <a:p>
            <a:r>
              <a:rPr lang="en-US" sz="1400" b="1" dirty="0">
                <a:solidFill>
                  <a:schemeClr val="bg1"/>
                </a:solidFill>
              </a:rPr>
              <a:t>These are some things you might </a:t>
            </a:r>
            <a:br>
              <a:rPr lang="en-US" sz="1400" b="1" dirty="0">
                <a:solidFill>
                  <a:schemeClr val="bg1"/>
                </a:solidFill>
              </a:rPr>
            </a:br>
            <a:r>
              <a:rPr lang="en-US" sz="1400" b="1" dirty="0">
                <a:solidFill>
                  <a:schemeClr val="bg1"/>
                </a:solidFill>
              </a:rPr>
              <a:t>want to think about in your answer:</a:t>
            </a:r>
          </a:p>
          <a:p>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Is the role (i.e. nurse, advanced nurse, consultant, etc.) of the person you see important to you so long as the person </a:t>
            </a:r>
            <a:br>
              <a:rPr lang="en-US" sz="1400" dirty="0">
                <a:solidFill>
                  <a:schemeClr val="bg1"/>
                </a:solidFill>
              </a:rPr>
            </a:br>
            <a:r>
              <a:rPr lang="en-US" sz="1400" dirty="0">
                <a:solidFill>
                  <a:schemeClr val="bg1"/>
                </a:solidFill>
              </a:rPr>
              <a:t>you see is an appropriately trained </a:t>
            </a:r>
            <a:br>
              <a:rPr lang="en-US" sz="1400" dirty="0">
                <a:solidFill>
                  <a:schemeClr val="bg1"/>
                </a:solidFill>
              </a:rPr>
            </a:br>
            <a:r>
              <a:rPr lang="en-US" sz="1400" dirty="0">
                <a:solidFill>
                  <a:schemeClr val="bg1"/>
                </a:solidFill>
              </a:rPr>
              <a:t>professional?</a:t>
            </a:r>
          </a:p>
          <a:p>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Would you be happy to be treated </a:t>
            </a:r>
            <a:br>
              <a:rPr lang="en-US" sz="1400" dirty="0">
                <a:solidFill>
                  <a:schemeClr val="bg1"/>
                </a:solidFill>
              </a:rPr>
            </a:br>
            <a:r>
              <a:rPr lang="en-US" sz="1400" dirty="0">
                <a:solidFill>
                  <a:schemeClr val="bg1"/>
                </a:solidFill>
              </a:rPr>
              <a:t>by a more generalist member of staff </a:t>
            </a:r>
            <a:br>
              <a:rPr lang="en-US" sz="1400" dirty="0">
                <a:solidFill>
                  <a:schemeClr val="bg1"/>
                </a:solidFill>
              </a:rPr>
            </a:br>
            <a:r>
              <a:rPr lang="en-US" sz="1400" dirty="0">
                <a:solidFill>
                  <a:schemeClr val="bg1"/>
                </a:solidFill>
              </a:rPr>
              <a:t>(i.e. someone who knows lots about </a:t>
            </a:r>
            <a:br>
              <a:rPr lang="en-US" sz="1400" dirty="0">
                <a:solidFill>
                  <a:schemeClr val="bg1"/>
                </a:solidFill>
              </a:rPr>
            </a:br>
            <a:r>
              <a:rPr lang="en-US" sz="1400" dirty="0">
                <a:solidFill>
                  <a:schemeClr val="bg1"/>
                </a:solidFill>
              </a:rPr>
              <a:t>lots of different health specialisms)?</a:t>
            </a:r>
          </a:p>
          <a:p>
            <a:pPr marL="177750" indent="-177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Would you prefer to see a specialist </a:t>
            </a:r>
            <a:br>
              <a:rPr lang="en-US" sz="1400" dirty="0">
                <a:solidFill>
                  <a:schemeClr val="bg1"/>
                </a:solidFill>
              </a:rPr>
            </a:br>
            <a:r>
              <a:rPr lang="en-US" sz="1400" dirty="0">
                <a:solidFill>
                  <a:schemeClr val="bg1"/>
                </a:solidFill>
              </a:rPr>
              <a:t>with additional training (i.e. someone </a:t>
            </a:r>
            <a:br>
              <a:rPr lang="en-US" sz="1400" dirty="0">
                <a:solidFill>
                  <a:schemeClr val="bg1"/>
                </a:solidFill>
              </a:rPr>
            </a:br>
            <a:r>
              <a:rPr lang="en-US" sz="1400" dirty="0">
                <a:solidFill>
                  <a:schemeClr val="bg1"/>
                </a:solidFill>
              </a:rPr>
              <a:t>who works only or predominantly on </a:t>
            </a:r>
            <a:br>
              <a:rPr lang="en-US" sz="1400" dirty="0">
                <a:solidFill>
                  <a:schemeClr val="bg1"/>
                </a:solidFill>
              </a:rPr>
            </a:br>
            <a:r>
              <a:rPr lang="en-US" sz="1400" dirty="0">
                <a:solidFill>
                  <a:schemeClr val="bg1"/>
                </a:solidFill>
              </a:rPr>
              <a:t>one area of healthcare)?</a:t>
            </a:r>
          </a:p>
        </p:txBody>
      </p:sp>
      <p:pic>
        <p:nvPicPr>
          <p:cNvPr id="9" name="Picture 8" descr="Untitled-42 copy-.png">
            <a:extLst>
              <a:ext uri="{FF2B5EF4-FFF2-40B4-BE49-F238E27FC236}">
                <a16:creationId xmlns:a16="http://schemas.microsoft.com/office/drawing/2014/main" xmlns="" id="{86DC5566-8C27-2240-9F45-AFF895C5BC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9" t="11559" r="174" b="10137"/>
          <a:stretch/>
        </p:blipFill>
        <p:spPr>
          <a:xfrm>
            <a:off x="0" y="1138055"/>
            <a:ext cx="9135519" cy="979029"/>
          </a:xfrm>
          <a:prstGeom prst="rect">
            <a:avLst/>
          </a:prstGeom>
          <a:effectLst>
            <a:outerShdw blurRad="50800" dist="38100" dir="5400000" algn="t" rotWithShape="0">
              <a:prstClr val="black">
                <a:alpha val="40000"/>
              </a:prstClr>
            </a:outerShdw>
          </a:effectLst>
        </p:spPr>
      </p:pic>
      <p:sp>
        <p:nvSpPr>
          <p:cNvPr id="10" name="Title 4">
            <a:extLst>
              <a:ext uri="{FF2B5EF4-FFF2-40B4-BE49-F238E27FC236}">
                <a16:creationId xmlns:a16="http://schemas.microsoft.com/office/drawing/2014/main" xmlns="" id="{9C2748AC-8606-FE4E-A2B5-549DAA4EDF0D}"/>
              </a:ext>
            </a:extLst>
          </p:cNvPr>
          <p:cNvSpPr txBox="1">
            <a:spLocks/>
          </p:cNvSpPr>
          <p:nvPr/>
        </p:nvSpPr>
        <p:spPr>
          <a:xfrm>
            <a:off x="539553" y="1334577"/>
            <a:ext cx="8136903" cy="523220"/>
          </a:xfrm>
          <a:prstGeom prst="rect">
            <a:avLst/>
          </a:prstGeom>
        </p:spPr>
        <p:txBody>
          <a:bodyPr wrap="square">
            <a:spAutoFit/>
          </a:bodyPr>
          <a:lstStyle>
            <a:defPPr>
              <a:defRPr lang="en-US"/>
            </a:defPPr>
            <a:lvl1pPr>
              <a:defRPr sz="2400" b="1">
                <a:solidFill>
                  <a:schemeClr val="tx2"/>
                </a:solidFill>
                <a:latin typeface="+mj-lt"/>
              </a:defRPr>
            </a:lvl1pPr>
          </a:lstStyle>
          <a:p>
            <a:pPr algn="ctr">
              <a:defRPr/>
            </a:pPr>
            <a:r>
              <a:rPr lang="en-US" sz="1400" dirty="0">
                <a:solidFill>
                  <a:schemeClr val="accent2"/>
                </a:solidFill>
                <a:cs typeface="Arial" charset="0"/>
              </a:rPr>
              <a:t>In your opinion, what’s the most important thing for us </a:t>
            </a:r>
            <a:br>
              <a:rPr lang="en-US" sz="1400" dirty="0">
                <a:solidFill>
                  <a:schemeClr val="accent2"/>
                </a:solidFill>
                <a:cs typeface="Arial" charset="0"/>
              </a:rPr>
            </a:br>
            <a:r>
              <a:rPr lang="en-US" sz="1400" dirty="0">
                <a:solidFill>
                  <a:schemeClr val="accent2"/>
                </a:solidFill>
                <a:cs typeface="Arial" charset="0"/>
              </a:rPr>
              <a:t>to consider when we are thinking about workforce?</a:t>
            </a:r>
            <a:endParaRPr lang="en-US" sz="1200" dirty="0">
              <a:solidFill>
                <a:schemeClr val="accent2"/>
              </a:solidFill>
              <a:cs typeface="Arial" charset="0"/>
            </a:endParaRPr>
          </a:p>
        </p:txBody>
      </p:sp>
      <p:sp>
        <p:nvSpPr>
          <p:cNvPr id="11" name="Slide Number Placeholder 3">
            <a:extLst>
              <a:ext uri="{FF2B5EF4-FFF2-40B4-BE49-F238E27FC236}">
                <a16:creationId xmlns:a16="http://schemas.microsoft.com/office/drawing/2014/main" xmlns="" id="{ED12591C-68E4-5549-A8C6-7A7EB3042A3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chemeClr val="bg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dirty="0">
              <a:ln>
                <a:noFill/>
              </a:ln>
              <a:solidFill>
                <a:schemeClr val="bg1"/>
              </a:solidFill>
              <a:effectLst/>
              <a:uLnTx/>
              <a:uFillTx/>
              <a:latin typeface="Verdana"/>
              <a:ea typeface="+mn-ea"/>
              <a:cs typeface="+mn-cs"/>
            </a:endParaRPr>
          </a:p>
        </p:txBody>
      </p:sp>
      <p:sp>
        <p:nvSpPr>
          <p:cNvPr id="13" name="TextBox 12">
            <a:extLst>
              <a:ext uri="{FF2B5EF4-FFF2-40B4-BE49-F238E27FC236}">
                <a16:creationId xmlns:a16="http://schemas.microsoft.com/office/drawing/2014/main" xmlns="" id="{E82C421F-706F-A94A-A960-0D4DC3C7C52D}"/>
              </a:ext>
            </a:extLst>
          </p:cNvPr>
          <p:cNvSpPr txBox="1"/>
          <p:nvPr/>
        </p:nvSpPr>
        <p:spPr>
          <a:xfrm>
            <a:off x="4736592" y="2252621"/>
            <a:ext cx="3635161" cy="347787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rPr>
              <a:t>You may want to consider that generalists are available more widely so you may have to travel further to see a specialist. </a:t>
            </a:r>
          </a:p>
          <a:p>
            <a:pPr marL="742950" lvl="1" indent="-285750">
              <a:buFont typeface="Arial" panose="020B0604020202020204" pitchFamily="34" charset="0"/>
              <a:buChar char="•"/>
            </a:pPr>
            <a:r>
              <a:rPr lang="en-US" sz="1400" dirty="0">
                <a:solidFill>
                  <a:schemeClr val="bg1"/>
                </a:solidFill>
              </a:rPr>
              <a:t>Would this affect your answer?</a:t>
            </a:r>
          </a:p>
          <a:p>
            <a:endParaRPr lang="en-US" sz="1400" dirty="0">
              <a:solidFill>
                <a:schemeClr val="bg1"/>
              </a:solidFill>
            </a:endParaRPr>
          </a:p>
          <a:p>
            <a:pPr marL="285750" indent="-285750">
              <a:spcAft>
                <a:spcPts val="600"/>
              </a:spcAft>
              <a:buFont typeface="Arial" panose="020B0604020202020204" pitchFamily="34" charset="0"/>
              <a:buChar char="•"/>
            </a:pPr>
            <a:r>
              <a:rPr lang="en-US" sz="1400" dirty="0">
                <a:solidFill>
                  <a:schemeClr val="bg1"/>
                </a:solidFill>
              </a:rPr>
              <a:t>For various reasons, different units </a:t>
            </a:r>
            <a:br>
              <a:rPr lang="en-US" sz="1400" dirty="0">
                <a:solidFill>
                  <a:schemeClr val="bg1"/>
                </a:solidFill>
              </a:rPr>
            </a:br>
            <a:r>
              <a:rPr lang="en-US" sz="1400" dirty="0">
                <a:solidFill>
                  <a:schemeClr val="bg1"/>
                </a:solidFill>
              </a:rPr>
              <a:t>in different hospitals have different numbers of staff. </a:t>
            </a:r>
          </a:p>
          <a:p>
            <a:pPr marL="742950" lvl="1" indent="-285750">
              <a:spcAft>
                <a:spcPts val="600"/>
              </a:spcAft>
              <a:buFont typeface="Arial" panose="020B0604020202020204" pitchFamily="34" charset="0"/>
              <a:buChar char="•"/>
            </a:pPr>
            <a:r>
              <a:rPr lang="en-US" sz="1400" dirty="0">
                <a:solidFill>
                  <a:schemeClr val="bg1"/>
                </a:solidFill>
              </a:rPr>
              <a:t>Has staffing numbers ever </a:t>
            </a:r>
            <a:br>
              <a:rPr lang="en-US" sz="1400" dirty="0">
                <a:solidFill>
                  <a:schemeClr val="bg1"/>
                </a:solidFill>
              </a:rPr>
            </a:br>
            <a:r>
              <a:rPr lang="en-US" sz="1400" dirty="0">
                <a:solidFill>
                  <a:schemeClr val="bg1"/>
                </a:solidFill>
              </a:rPr>
              <a:t>affected you? </a:t>
            </a:r>
          </a:p>
          <a:p>
            <a:pPr marL="742950" lvl="1" indent="-285750">
              <a:spcAft>
                <a:spcPts val="600"/>
              </a:spcAft>
              <a:buFont typeface="Arial" panose="020B0604020202020204" pitchFamily="34" charset="0"/>
              <a:buChar char="•"/>
            </a:pPr>
            <a:r>
              <a:rPr lang="en-US" sz="1400" dirty="0">
                <a:solidFill>
                  <a:schemeClr val="bg1"/>
                </a:solidFill>
              </a:rPr>
              <a:t>What do you think we should </a:t>
            </a:r>
            <a:br>
              <a:rPr lang="en-US" sz="1400" dirty="0">
                <a:solidFill>
                  <a:schemeClr val="bg1"/>
                </a:solidFill>
              </a:rPr>
            </a:br>
            <a:r>
              <a:rPr lang="en-US" sz="1400" dirty="0">
                <a:solidFill>
                  <a:schemeClr val="bg1"/>
                </a:solidFill>
              </a:rPr>
              <a:t>take into consideration about </a:t>
            </a:r>
            <a:br>
              <a:rPr lang="en-US" sz="1400" dirty="0">
                <a:solidFill>
                  <a:schemeClr val="bg1"/>
                </a:solidFill>
              </a:rPr>
            </a:br>
            <a:r>
              <a:rPr lang="en-US" sz="1400" dirty="0">
                <a:solidFill>
                  <a:schemeClr val="bg1"/>
                </a:solidFill>
              </a:rPr>
              <a:t>staff numbers?</a:t>
            </a:r>
          </a:p>
        </p:txBody>
      </p:sp>
      <p:pic>
        <p:nvPicPr>
          <p:cNvPr id="5" name="Picture 4">
            <a:extLst>
              <a:ext uri="{FF2B5EF4-FFF2-40B4-BE49-F238E27FC236}">
                <a16:creationId xmlns:a16="http://schemas.microsoft.com/office/drawing/2014/main" xmlns="" id="{AB126B8C-6F02-7847-B405-E7A7FB9EB4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45" t="17269" r="5812" b="56584"/>
          <a:stretch/>
        </p:blipFill>
        <p:spPr>
          <a:xfrm>
            <a:off x="5628456" y="5918242"/>
            <a:ext cx="3096126" cy="939758"/>
          </a:xfrm>
          <a:prstGeom prst="rect">
            <a:avLst/>
          </a:prstGeom>
        </p:spPr>
      </p:pic>
    </p:spTree>
    <p:extLst>
      <p:ext uri="{BB962C8B-B14F-4D97-AF65-F5344CB8AC3E}">
        <p14:creationId xmlns:p14="http://schemas.microsoft.com/office/powerpoint/2010/main" val="275028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JS_coloured-backgrounds_White-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9" name="TextBox 18">
            <a:extLst>
              <a:ext uri="{FF2B5EF4-FFF2-40B4-BE49-F238E27FC236}">
                <a16:creationId xmlns:a16="http://schemas.microsoft.com/office/drawing/2014/main" xmlns="" id="{D25FF8B0-6BBC-4084-9B7A-E1E35D372AE2}"/>
              </a:ext>
            </a:extLst>
          </p:cNvPr>
          <p:cNvSpPr txBox="1"/>
          <p:nvPr/>
        </p:nvSpPr>
        <p:spPr>
          <a:xfrm>
            <a:off x="376065" y="976570"/>
            <a:ext cx="8388695" cy="1169551"/>
          </a:xfrm>
          <a:prstGeom prst="rect">
            <a:avLst/>
          </a:prstGeom>
          <a:noFill/>
        </p:spPr>
        <p:txBody>
          <a:bodyPr wrap="square" rtlCol="0">
            <a:spAutoFit/>
          </a:bodyPr>
          <a:lstStyle/>
          <a:p>
            <a:pPr lvl="0">
              <a:defRPr/>
            </a:pPr>
            <a:r>
              <a:rPr kumimoji="0" lang="en-US" sz="1400" b="0" i="0" u="none" strike="noStrike" kern="1200" cap="none" spc="0" normalizeH="0" baseline="0" noProof="0" dirty="0">
                <a:ln>
                  <a:noFill/>
                </a:ln>
                <a:effectLst/>
                <a:uLnTx/>
                <a:uFillTx/>
                <a:latin typeface="Verdana"/>
                <a:ea typeface="+mn-ea"/>
                <a:cs typeface="+mn-cs"/>
              </a:rPr>
              <a:t>Three in ten respondents specifically mentioned a preference for specialist staff, though there is an acknowledgement that this might not </a:t>
            </a:r>
            <a:r>
              <a:rPr lang="en-US" sz="1400" dirty="0">
                <a:latin typeface="Verdana"/>
              </a:rPr>
              <a:t>always be possible. One in five mentioned more general concerns about staffing levels and a further one in five mentioned staff skills - generally speaking here, respondents were concerned less with which healthcare professional sees them than they are with whether they “know what they are doing”.</a:t>
            </a:r>
          </a:p>
        </p:txBody>
      </p:sp>
      <p:sp>
        <p:nvSpPr>
          <p:cNvPr id="12" name="Title 4">
            <a:extLst>
              <a:ext uri="{FF2B5EF4-FFF2-40B4-BE49-F238E27FC236}">
                <a16:creationId xmlns:a16="http://schemas.microsoft.com/office/drawing/2014/main" xmlns="" id="{B635CBFF-2EB5-4494-BAFD-66DEED50674A}"/>
              </a:ext>
            </a:extLst>
          </p:cNvPr>
          <p:cNvSpPr txBox="1">
            <a:spLocks/>
          </p:cNvSpPr>
          <p:nvPr/>
        </p:nvSpPr>
        <p:spPr>
          <a:xfrm>
            <a:off x="323528" y="519063"/>
            <a:ext cx="8388696"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Workforce</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Survey</a:t>
            </a:r>
          </a:p>
        </p:txBody>
      </p:sp>
      <p:graphicFrame>
        <p:nvGraphicFramePr>
          <p:cNvPr id="9" name="Chart 8">
            <a:extLst>
              <a:ext uri="{FF2B5EF4-FFF2-40B4-BE49-F238E27FC236}">
                <a16:creationId xmlns:a16="http://schemas.microsoft.com/office/drawing/2014/main" xmlns="" id="{D8F08BD1-EB00-4E6E-884B-16D9AD7981D6}"/>
              </a:ext>
            </a:extLst>
          </p:cNvPr>
          <p:cNvGraphicFramePr/>
          <p:nvPr>
            <p:extLst>
              <p:ext uri="{D42A27DB-BD31-4B8C-83A1-F6EECF244321}">
                <p14:modId xmlns:p14="http://schemas.microsoft.com/office/powerpoint/2010/main" val="3166708675"/>
              </p:ext>
            </p:extLst>
          </p:nvPr>
        </p:nvGraphicFramePr>
        <p:xfrm>
          <a:off x="-1500474" y="1914349"/>
          <a:ext cx="12036700" cy="4746760"/>
        </p:xfrm>
        <a:graphic>
          <a:graphicData uri="http://schemas.openxmlformats.org/drawingml/2006/chart">
            <c:chart xmlns:c="http://schemas.openxmlformats.org/drawingml/2006/chart" xmlns:r="http://schemas.openxmlformats.org/officeDocument/2006/relationships" r:id="rId4"/>
          </a:graphicData>
        </a:graphic>
      </p:graphicFrame>
      <p:sp>
        <p:nvSpPr>
          <p:cNvPr id="15" name="Slide Number Placeholder 3">
            <a:extLst>
              <a:ext uri="{FF2B5EF4-FFF2-40B4-BE49-F238E27FC236}">
                <a16:creationId xmlns:a16="http://schemas.microsoft.com/office/drawing/2014/main" xmlns="" id="{C140ECAE-4FBE-0343-94DF-B27BEB52B94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chemeClr val="tx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dirty="0">
              <a:ln>
                <a:noFill/>
              </a:ln>
              <a:solidFill>
                <a:schemeClr val="tx1"/>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xmlns="" id="{79C75BDD-332F-7540-94B8-3190E85D7E21}"/>
              </a:ext>
            </a:extLst>
          </p:cNvPr>
          <p:cNvSpPr/>
          <p:nvPr/>
        </p:nvSpPr>
        <p:spPr>
          <a:xfrm>
            <a:off x="501658" y="6380505"/>
            <a:ext cx="8325349" cy="215444"/>
          </a:xfrm>
          <a:prstGeom prst="rect">
            <a:avLst/>
          </a:prstGeom>
        </p:spPr>
        <p:txBody>
          <a:bodyPr wrap="square">
            <a:spAutoFit/>
          </a:bodyPr>
          <a:lstStyle/>
          <a:p>
            <a:r>
              <a:rPr lang="en-GB" sz="800" dirty="0">
                <a:solidFill>
                  <a:srgbClr val="6D6E71"/>
                </a:solidFill>
              </a:rPr>
              <a:t>Base: All respondents (84 respondents submitted answers).</a:t>
            </a:r>
          </a:p>
        </p:txBody>
      </p:sp>
      <p:pic>
        <p:nvPicPr>
          <p:cNvPr id="18" name="Picture 17">
            <a:extLst>
              <a:ext uri="{FF2B5EF4-FFF2-40B4-BE49-F238E27FC236}">
                <a16:creationId xmlns:a16="http://schemas.microsoft.com/office/drawing/2014/main" xmlns="" id="{B8671FC5-F739-2C42-9178-F1B7796C7C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6000" y="5091455"/>
            <a:ext cx="1250950" cy="1250950"/>
          </a:xfrm>
          <a:prstGeom prst="rect">
            <a:avLst/>
          </a:prstGeom>
        </p:spPr>
      </p:pic>
    </p:spTree>
    <p:extLst>
      <p:ext uri="{BB962C8B-B14F-4D97-AF65-F5344CB8AC3E}">
        <p14:creationId xmlns:p14="http://schemas.microsoft.com/office/powerpoint/2010/main" val="1938867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F421E89-50C2-412E-B994-3099F66AA5E4}"/>
              </a:ext>
            </a:extLst>
          </p:cNvPr>
          <p:cNvSpPr/>
          <p:nvPr/>
        </p:nvSpPr>
        <p:spPr>
          <a:xfrm>
            <a:off x="408781" y="5482763"/>
            <a:ext cx="8303443" cy="787821"/>
          </a:xfrm>
          <a:prstGeom prst="rect">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white"/>
                </a:solidFill>
                <a:effectLst/>
                <a:uLnTx/>
                <a:uFillTx/>
                <a:latin typeface="Verdana"/>
                <a:ea typeface="+mn-ea"/>
                <a:cs typeface="+mn-cs"/>
              </a:rPr>
              <a:t>Roughly a third of respondents mentioned the importance of being able to access specialist care, with several adding that they would be prepared to travel reasonable distances to receive it. </a:t>
            </a:r>
            <a:r>
              <a:rPr lang="en-US" sz="1100" dirty="0">
                <a:solidFill>
                  <a:prstClr val="white"/>
                </a:solidFill>
                <a:latin typeface="Verdana"/>
              </a:rPr>
              <a:t>Additionally, </a:t>
            </a:r>
            <a:r>
              <a:rPr kumimoji="0" lang="en-US" sz="1100" i="0" u="none" strike="noStrike" kern="1200" cap="none" spc="0" normalizeH="0" baseline="0" noProof="0" dirty="0">
                <a:ln>
                  <a:noFill/>
                </a:ln>
                <a:solidFill>
                  <a:prstClr val="white"/>
                </a:solidFill>
                <a:effectLst/>
                <a:uLnTx/>
                <a:uFillTx/>
                <a:latin typeface="Verdana"/>
                <a:ea typeface="+mn-ea"/>
                <a:cs typeface="+mn-cs"/>
              </a:rPr>
              <a:t>several showed awareness </a:t>
            </a:r>
            <a:r>
              <a:rPr lang="en-US" sz="1100" dirty="0">
                <a:solidFill>
                  <a:prstClr val="white"/>
                </a:solidFill>
                <a:latin typeface="Verdana"/>
              </a:rPr>
              <a:t>that they may have to wait to be referred to a specialist by their GP. </a:t>
            </a:r>
            <a:endParaRPr kumimoji="0" lang="en-US" sz="1100" i="0" u="none" strike="noStrike" kern="1200" cap="none" spc="0" normalizeH="0" baseline="0" noProof="0" dirty="0">
              <a:ln>
                <a:noFill/>
              </a:ln>
              <a:solidFill>
                <a:prstClr val="white"/>
              </a:solidFill>
              <a:effectLst/>
              <a:uLnTx/>
              <a:uFillTx/>
              <a:latin typeface="Verdana"/>
              <a:ea typeface="+mn-ea"/>
              <a:cs typeface="+mn-cs"/>
            </a:endParaRPr>
          </a:p>
        </p:txBody>
      </p:sp>
      <p:sp>
        <p:nvSpPr>
          <p:cNvPr id="4" name="Rectangle 3">
            <a:extLst>
              <a:ext uri="{FF2B5EF4-FFF2-40B4-BE49-F238E27FC236}">
                <a16:creationId xmlns:a16="http://schemas.microsoft.com/office/drawing/2014/main" xmlns="" id="{49F8DF16-121B-4A95-9FBB-0D2D4F54E875}"/>
              </a:ext>
            </a:extLst>
          </p:cNvPr>
          <p:cNvSpPr/>
          <p:nvPr/>
        </p:nvSpPr>
        <p:spPr>
          <a:xfrm>
            <a:off x="408781" y="1251754"/>
            <a:ext cx="8316143" cy="4095997"/>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Speech Bubble: Rectangle with Corners Rounded 1">
            <a:extLst>
              <a:ext uri="{FF2B5EF4-FFF2-40B4-BE49-F238E27FC236}">
                <a16:creationId xmlns:a16="http://schemas.microsoft.com/office/drawing/2014/main" xmlns="" id="{06DBBA40-1A5C-43B9-AFD6-D2B372C65FE0}"/>
              </a:ext>
            </a:extLst>
          </p:cNvPr>
          <p:cNvSpPr/>
          <p:nvPr/>
        </p:nvSpPr>
        <p:spPr>
          <a:xfrm>
            <a:off x="539820" y="1858665"/>
            <a:ext cx="1788915" cy="1069464"/>
          </a:xfrm>
          <a:prstGeom prst="wedgeRoundRectCallout">
            <a:avLst>
              <a:gd name="adj1" fmla="val 33394"/>
              <a:gd name="adj2" fmla="val -68438"/>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kumimoji="0" lang="en-US" sz="1100" b="0" i="0" u="none" strike="noStrike" kern="1200" cap="none" spc="0" normalizeH="0" baseline="0" noProof="0" dirty="0">
                <a:ln>
                  <a:noFill/>
                </a:ln>
                <a:solidFill>
                  <a:srgbClr val="6D6E71"/>
                </a:solidFill>
                <a:effectLst/>
                <a:uLnTx/>
                <a:uFillTx/>
                <a:latin typeface="Verdana"/>
                <a:ea typeface="+mn-ea"/>
                <a:cs typeface="+mn-cs"/>
              </a:rPr>
              <a:t>In my experience, I would prefer to be seen by a specialist, who has had specific training</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7" name="Speech Bubble: Rectangle with Corners Rounded 6">
            <a:extLst>
              <a:ext uri="{FF2B5EF4-FFF2-40B4-BE49-F238E27FC236}">
                <a16:creationId xmlns:a16="http://schemas.microsoft.com/office/drawing/2014/main" xmlns="" id="{2B6D2A1C-593B-4374-B1AF-7E1E518E868E}"/>
              </a:ext>
            </a:extLst>
          </p:cNvPr>
          <p:cNvSpPr/>
          <p:nvPr/>
        </p:nvSpPr>
        <p:spPr>
          <a:xfrm>
            <a:off x="539820" y="3100342"/>
            <a:ext cx="3277580" cy="890501"/>
          </a:xfrm>
          <a:prstGeom prst="wedgeRoundRectCallout">
            <a:avLst>
              <a:gd name="adj1" fmla="val 56225"/>
              <a:gd name="adj2" fmla="val 14659"/>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a:t>
            </a:r>
            <a:r>
              <a:rPr kumimoji="0" lang="en-US" sz="1100" b="0" i="0" u="none" strike="noStrike" kern="1200" cap="none" spc="0" normalizeH="0" baseline="0" noProof="0" dirty="0">
                <a:ln>
                  <a:noFill/>
                </a:ln>
                <a:solidFill>
                  <a:srgbClr val="6D6E71"/>
                </a:solidFill>
                <a:effectLst/>
                <a:uLnTx/>
                <a:uFillTx/>
                <a:latin typeface="Verdana"/>
                <a:ea typeface="+mn-ea"/>
                <a:cs typeface="+mn-cs"/>
              </a:rPr>
              <a:t>Generally, I'm happy to be treated by </a:t>
            </a:r>
            <a:br>
              <a:rPr kumimoji="0" lang="en-US" sz="1100" b="0" i="0" u="none" strike="noStrike" kern="1200" cap="none" spc="0" normalizeH="0" baseline="0" noProof="0" dirty="0">
                <a:ln>
                  <a:noFill/>
                </a:ln>
                <a:solidFill>
                  <a:srgbClr val="6D6E71"/>
                </a:solidFill>
                <a:effectLst/>
                <a:uLnTx/>
                <a:uFillTx/>
                <a:latin typeface="Verdana"/>
                <a:ea typeface="+mn-ea"/>
                <a:cs typeface="+mn-cs"/>
              </a:rPr>
            </a:br>
            <a:r>
              <a:rPr kumimoji="0" lang="en-US" sz="1100" b="0" i="0" u="none" strike="noStrike" kern="1200" cap="none" spc="0" normalizeH="0" baseline="0" noProof="0" dirty="0">
                <a:ln>
                  <a:noFill/>
                </a:ln>
                <a:solidFill>
                  <a:srgbClr val="6D6E71"/>
                </a:solidFill>
                <a:effectLst/>
                <a:uLnTx/>
                <a:uFillTx/>
                <a:latin typeface="Verdana"/>
                <a:ea typeface="+mn-ea"/>
                <a:cs typeface="+mn-cs"/>
              </a:rPr>
              <a:t>a 'general member of staff’ [but] if it was something more complicated or complex </a:t>
            </a:r>
            <a:br>
              <a:rPr kumimoji="0" lang="en-US" sz="1100" b="0" i="0" u="none" strike="noStrike" kern="1200" cap="none" spc="0" normalizeH="0" baseline="0" noProof="0" dirty="0">
                <a:ln>
                  <a:noFill/>
                </a:ln>
                <a:solidFill>
                  <a:srgbClr val="6D6E71"/>
                </a:solidFill>
                <a:effectLst/>
                <a:uLnTx/>
                <a:uFillTx/>
                <a:latin typeface="Verdana"/>
                <a:ea typeface="+mn-ea"/>
                <a:cs typeface="+mn-cs"/>
              </a:rPr>
            </a:br>
            <a:r>
              <a:rPr kumimoji="0" lang="en-US" sz="1100" b="0" i="0" u="none" strike="noStrike" kern="1200" cap="none" spc="0" normalizeH="0" baseline="0" noProof="0" dirty="0">
                <a:ln>
                  <a:noFill/>
                </a:ln>
                <a:solidFill>
                  <a:srgbClr val="6D6E71"/>
                </a:solidFill>
                <a:effectLst/>
                <a:uLnTx/>
                <a:uFillTx/>
                <a:latin typeface="Verdana"/>
                <a:ea typeface="+mn-ea"/>
                <a:cs typeface="+mn-cs"/>
              </a:rPr>
              <a:t>I'd want a specialist</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8" name="Speech Bubble: Rectangle with Corners Rounded 7">
            <a:extLst>
              <a:ext uri="{FF2B5EF4-FFF2-40B4-BE49-F238E27FC236}">
                <a16:creationId xmlns:a16="http://schemas.microsoft.com/office/drawing/2014/main" xmlns="" id="{787F6C99-07DF-47B3-AABC-26F544E2783B}"/>
              </a:ext>
            </a:extLst>
          </p:cNvPr>
          <p:cNvSpPr/>
          <p:nvPr/>
        </p:nvSpPr>
        <p:spPr>
          <a:xfrm>
            <a:off x="4680759" y="3911104"/>
            <a:ext cx="3923421" cy="1213166"/>
          </a:xfrm>
          <a:prstGeom prst="wedgeRoundRectCallout">
            <a:avLst>
              <a:gd name="adj1" fmla="val 33434"/>
              <a:gd name="adj2" fmla="val 69203"/>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kumimoji="0" lang="en-US" sz="1100" b="0" i="0" u="none" strike="noStrike" kern="1200" cap="none" spc="0" normalizeH="0" baseline="0" noProof="0" dirty="0">
                <a:ln>
                  <a:noFill/>
                </a:ln>
                <a:solidFill>
                  <a:srgbClr val="6D6E71"/>
                </a:solidFill>
                <a:effectLst/>
                <a:uLnTx/>
                <a:uFillTx/>
                <a:latin typeface="Verdana"/>
                <a:ea typeface="+mn-ea"/>
                <a:cs typeface="+mn-cs"/>
              </a:rPr>
              <a:t>I think it may be better to see a specialist </a:t>
            </a:r>
            <a:br>
              <a:rPr kumimoji="0" lang="en-US" sz="1100" b="0" i="0" u="none" strike="noStrike" kern="1200" cap="none" spc="0" normalizeH="0" baseline="0" noProof="0" dirty="0">
                <a:ln>
                  <a:noFill/>
                </a:ln>
                <a:solidFill>
                  <a:srgbClr val="6D6E71"/>
                </a:solidFill>
                <a:effectLst/>
                <a:uLnTx/>
                <a:uFillTx/>
                <a:latin typeface="Verdana"/>
                <a:ea typeface="+mn-ea"/>
                <a:cs typeface="+mn-cs"/>
              </a:rPr>
            </a:br>
            <a:r>
              <a:rPr kumimoji="0" lang="en-US" sz="1100" b="0" i="0" u="none" strike="noStrike" kern="1200" cap="none" spc="0" normalizeH="0" baseline="0" noProof="0" dirty="0">
                <a:ln>
                  <a:noFill/>
                </a:ln>
                <a:solidFill>
                  <a:srgbClr val="6D6E71"/>
                </a:solidFill>
                <a:effectLst/>
                <a:uLnTx/>
                <a:uFillTx/>
                <a:latin typeface="Verdana"/>
                <a:ea typeface="+mn-ea"/>
                <a:cs typeface="+mn-cs"/>
              </a:rPr>
              <a:t>in a particular area. I have had experience </a:t>
            </a:r>
            <a:br>
              <a:rPr kumimoji="0" lang="en-US" sz="1100" b="0" i="0" u="none" strike="noStrike" kern="1200" cap="none" spc="0" normalizeH="0" baseline="0" noProof="0" dirty="0">
                <a:ln>
                  <a:noFill/>
                </a:ln>
                <a:solidFill>
                  <a:srgbClr val="6D6E71"/>
                </a:solidFill>
                <a:effectLst/>
                <a:uLnTx/>
                <a:uFillTx/>
                <a:latin typeface="Verdana"/>
                <a:ea typeface="+mn-ea"/>
                <a:cs typeface="+mn-cs"/>
              </a:rPr>
            </a:br>
            <a:r>
              <a:rPr kumimoji="0" lang="en-US" sz="1100" b="0" i="0" u="none" strike="noStrike" kern="1200" cap="none" spc="0" normalizeH="0" baseline="0" noProof="0" dirty="0">
                <a:ln>
                  <a:noFill/>
                </a:ln>
                <a:solidFill>
                  <a:srgbClr val="6D6E71"/>
                </a:solidFill>
                <a:effectLst/>
                <a:uLnTx/>
                <a:uFillTx/>
                <a:latin typeface="Verdana"/>
                <a:ea typeface="+mn-ea"/>
                <a:cs typeface="+mn-cs"/>
              </a:rPr>
              <a:t>with two of my children being misdiagnosed </a:t>
            </a:r>
            <a:br>
              <a:rPr kumimoji="0" lang="en-US" sz="1100" b="0" i="0" u="none" strike="noStrike" kern="1200" cap="none" spc="0" normalizeH="0" baseline="0" noProof="0" dirty="0">
                <a:ln>
                  <a:noFill/>
                </a:ln>
                <a:solidFill>
                  <a:srgbClr val="6D6E71"/>
                </a:solidFill>
                <a:effectLst/>
                <a:uLnTx/>
                <a:uFillTx/>
                <a:latin typeface="Verdana"/>
                <a:ea typeface="+mn-ea"/>
                <a:cs typeface="+mn-cs"/>
              </a:rPr>
            </a:br>
            <a:r>
              <a:rPr kumimoji="0" lang="en-US" sz="1100" b="0" i="0" u="none" strike="noStrike" kern="1200" cap="none" spc="0" normalizeH="0" baseline="0" noProof="0" dirty="0">
                <a:ln>
                  <a:noFill/>
                </a:ln>
                <a:solidFill>
                  <a:srgbClr val="6D6E71"/>
                </a:solidFill>
                <a:effectLst/>
                <a:uLnTx/>
                <a:uFillTx/>
                <a:latin typeface="Verdana"/>
                <a:ea typeface="+mn-ea"/>
                <a:cs typeface="+mn-cs"/>
              </a:rPr>
              <a:t>with certain ear problems by the GP and had </a:t>
            </a:r>
            <a:br>
              <a:rPr kumimoji="0" lang="en-US" sz="1100" b="0" i="0" u="none" strike="noStrike" kern="1200" cap="none" spc="0" normalizeH="0" baseline="0" noProof="0" dirty="0">
                <a:ln>
                  <a:noFill/>
                </a:ln>
                <a:solidFill>
                  <a:srgbClr val="6D6E71"/>
                </a:solidFill>
                <a:effectLst/>
                <a:uLnTx/>
                <a:uFillTx/>
                <a:latin typeface="Verdana"/>
                <a:ea typeface="+mn-ea"/>
                <a:cs typeface="+mn-cs"/>
              </a:rPr>
            </a:br>
            <a:r>
              <a:rPr kumimoji="0" lang="en-US" sz="1100" b="0" i="0" u="none" strike="noStrike" kern="1200" cap="none" spc="0" normalizeH="0" baseline="0" noProof="0" dirty="0">
                <a:ln>
                  <a:noFill/>
                </a:ln>
                <a:solidFill>
                  <a:srgbClr val="6D6E71"/>
                </a:solidFill>
                <a:effectLst/>
                <a:uLnTx/>
                <a:uFillTx/>
                <a:latin typeface="Verdana"/>
                <a:ea typeface="+mn-ea"/>
                <a:cs typeface="+mn-cs"/>
              </a:rPr>
              <a:t>to suffer for a number of years until being referred to a specialist</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9" name="Speech Bubble: Rectangle with Corners Rounded 8">
            <a:extLst>
              <a:ext uri="{FF2B5EF4-FFF2-40B4-BE49-F238E27FC236}">
                <a16:creationId xmlns:a16="http://schemas.microsoft.com/office/drawing/2014/main" xmlns="" id="{352265F0-DB9B-4435-ADE7-4E34ADAA8AF6}"/>
              </a:ext>
            </a:extLst>
          </p:cNvPr>
          <p:cNvSpPr/>
          <p:nvPr/>
        </p:nvSpPr>
        <p:spPr>
          <a:xfrm>
            <a:off x="2545911" y="4233768"/>
            <a:ext cx="1961712" cy="964936"/>
          </a:xfrm>
          <a:prstGeom prst="wedgeRoundRectCallout">
            <a:avLst>
              <a:gd name="adj1" fmla="val 38291"/>
              <a:gd name="adj2" fmla="val 65092"/>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“I</a:t>
            </a:r>
            <a:r>
              <a:rPr kumimoji="0" lang="en-US" sz="1100" b="0" i="0" u="none" strike="noStrike" kern="1200" cap="none" spc="0" normalizeH="0" baseline="0" noProof="0" dirty="0">
                <a:ln>
                  <a:noFill/>
                </a:ln>
                <a:solidFill>
                  <a:srgbClr val="6D6E71"/>
                </a:solidFill>
                <a:effectLst/>
                <a:uLnTx/>
                <a:uFillTx/>
                <a:latin typeface="Verdana"/>
                <a:ea typeface="+mn-ea"/>
                <a:cs typeface="+mn-cs"/>
              </a:rPr>
              <a:t>f something is really unique you will see a specialist. [But] I wouldn't like to travel further</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10" name="Speech Bubble: Rectangle with Corners Rounded 9">
            <a:extLst>
              <a:ext uri="{FF2B5EF4-FFF2-40B4-BE49-F238E27FC236}">
                <a16:creationId xmlns:a16="http://schemas.microsoft.com/office/drawing/2014/main" xmlns="" id="{25D6E19F-7BB0-40F7-8B88-9D1BEEA4885C}"/>
              </a:ext>
            </a:extLst>
          </p:cNvPr>
          <p:cNvSpPr/>
          <p:nvPr/>
        </p:nvSpPr>
        <p:spPr>
          <a:xfrm>
            <a:off x="4435925" y="2848958"/>
            <a:ext cx="4168255" cy="933768"/>
          </a:xfrm>
          <a:prstGeom prst="wedgeRoundRectCallout">
            <a:avLst>
              <a:gd name="adj1" fmla="val 40496"/>
              <a:gd name="adj2" fmla="val 28793"/>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D6E71"/>
                </a:solidFill>
                <a:effectLst/>
                <a:uLnTx/>
                <a:uFillTx/>
                <a:latin typeface="Verdana"/>
                <a:ea typeface="+mn-ea"/>
                <a:cs typeface="+mn-cs"/>
              </a:rPr>
              <a:t>“In my opinion, I would be happy with an appropriately trained professional – I wouldn't be happy with a generalist – I would like to know they had the relevant experience or appropriate supervision.</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11" name="Rounded Rectangle 14">
            <a:extLst>
              <a:ext uri="{FF2B5EF4-FFF2-40B4-BE49-F238E27FC236}">
                <a16:creationId xmlns:a16="http://schemas.microsoft.com/office/drawing/2014/main" xmlns="" id="{0D840550-F0D8-499B-8C3F-9B0CD83619CB}"/>
              </a:ext>
            </a:extLst>
          </p:cNvPr>
          <p:cNvSpPr/>
          <p:nvPr/>
        </p:nvSpPr>
        <p:spPr>
          <a:xfrm rot="21379877">
            <a:off x="298191" y="1145870"/>
            <a:ext cx="3148722" cy="354495"/>
          </a:xfrm>
          <a:prstGeom prst="roundRect">
            <a:avLst>
              <a:gd name="adj" fmla="val 0"/>
            </a:avLst>
          </a:prstGeom>
          <a:solidFill>
            <a:schemeClr val="tx2"/>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Verdana"/>
                <a:ea typeface="+mn-ea"/>
                <a:cs typeface="Verdana"/>
              </a:rPr>
              <a:t>Preference for specialist staff</a:t>
            </a:r>
            <a:endParaRPr kumimoji="0" lang="en-GB" sz="1300" b="1" i="0" u="none" strike="noStrike" kern="1200" cap="none" spc="0" normalizeH="0" baseline="0" noProof="0" dirty="0">
              <a:ln>
                <a:noFill/>
              </a:ln>
              <a:solidFill>
                <a:prstClr val="white"/>
              </a:solidFill>
              <a:effectLst/>
              <a:uLnTx/>
              <a:uFillTx/>
              <a:latin typeface="Verdana"/>
              <a:ea typeface="+mn-ea"/>
              <a:cs typeface="Verdana"/>
            </a:endParaRPr>
          </a:p>
        </p:txBody>
      </p:sp>
      <p:sp>
        <p:nvSpPr>
          <p:cNvPr id="12" name="Speech Bubble: Rectangle with Corners Rounded 11">
            <a:extLst>
              <a:ext uri="{FF2B5EF4-FFF2-40B4-BE49-F238E27FC236}">
                <a16:creationId xmlns:a16="http://schemas.microsoft.com/office/drawing/2014/main" xmlns="" id="{42A232CF-B854-4D9F-A828-27A1DD0198B2}"/>
              </a:ext>
            </a:extLst>
          </p:cNvPr>
          <p:cNvSpPr/>
          <p:nvPr/>
        </p:nvSpPr>
        <p:spPr>
          <a:xfrm>
            <a:off x="584200" y="4233768"/>
            <a:ext cx="1865279" cy="890501"/>
          </a:xfrm>
          <a:prstGeom prst="wedgeRoundRectCallout">
            <a:avLst>
              <a:gd name="adj1" fmla="val -32665"/>
              <a:gd name="adj2" fmla="val 69487"/>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“I</a:t>
            </a:r>
            <a:r>
              <a:rPr kumimoji="0" lang="en-US" sz="1100" b="0" i="0" u="none" strike="noStrike" kern="1200" cap="none" spc="0" normalizeH="0" baseline="0" noProof="0" dirty="0">
                <a:ln>
                  <a:noFill/>
                </a:ln>
                <a:solidFill>
                  <a:srgbClr val="6D6E71"/>
                </a:solidFill>
                <a:effectLst/>
                <a:uLnTx/>
                <a:uFillTx/>
                <a:latin typeface="Verdana"/>
                <a:ea typeface="+mn-ea"/>
                <a:cs typeface="+mn-cs"/>
              </a:rPr>
              <a:t>'d prefer to be seen by a specialist, but I understand that that's not always possible</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13" name="Speech Bubble: Rectangle with Corners Rounded 12">
            <a:extLst>
              <a:ext uri="{FF2B5EF4-FFF2-40B4-BE49-F238E27FC236}">
                <a16:creationId xmlns:a16="http://schemas.microsoft.com/office/drawing/2014/main" xmlns="" id="{4B49EA92-DBE1-4D74-8FCE-7175C1BDF443}"/>
              </a:ext>
            </a:extLst>
          </p:cNvPr>
          <p:cNvSpPr/>
          <p:nvPr/>
        </p:nvSpPr>
        <p:spPr>
          <a:xfrm>
            <a:off x="2449479" y="1561346"/>
            <a:ext cx="1927093" cy="1388985"/>
          </a:xfrm>
          <a:prstGeom prst="wedgeRoundRectCallout">
            <a:avLst>
              <a:gd name="adj1" fmla="val -47459"/>
              <a:gd name="adj2" fmla="val -32321"/>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latin typeface="Verdana"/>
              </a:rPr>
              <a:t>I would</a:t>
            </a:r>
            <a:r>
              <a:rPr kumimoji="0" lang="en-US" sz="1100" b="0" i="0" u="none" strike="noStrike" kern="1200" cap="none" spc="0" normalizeH="0" baseline="0" noProof="0" dirty="0">
                <a:ln>
                  <a:noFill/>
                </a:ln>
                <a:solidFill>
                  <a:srgbClr val="6D6E71"/>
                </a:solidFill>
                <a:effectLst/>
                <a:uLnTx/>
                <a:uFillTx/>
                <a:latin typeface="Verdana"/>
                <a:ea typeface="+mn-ea"/>
                <a:cs typeface="+mn-cs"/>
              </a:rPr>
              <a:t> prefer to see someone who specialised in a field. I wouldn't mind having to travel – seeing as I live rurally, I have to travel anyway</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pic>
        <p:nvPicPr>
          <p:cNvPr id="17" name="Picture 16" descr="DJS_coloured-backgrounds_White-top.jpg">
            <a:extLst>
              <a:ext uri="{FF2B5EF4-FFF2-40B4-BE49-F238E27FC236}">
                <a16:creationId xmlns:a16="http://schemas.microsoft.com/office/drawing/2014/main" xmlns="" id="{E233E4FC-1052-704A-AC68-CF1070C710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8" name="Title 4">
            <a:extLst>
              <a:ext uri="{FF2B5EF4-FFF2-40B4-BE49-F238E27FC236}">
                <a16:creationId xmlns:a16="http://schemas.microsoft.com/office/drawing/2014/main" xmlns="" id="{3EBF9D46-9FDA-F441-B737-647B1BCD7D4C}"/>
              </a:ext>
            </a:extLst>
          </p:cNvPr>
          <p:cNvSpPr txBox="1">
            <a:spLocks/>
          </p:cNvSpPr>
          <p:nvPr/>
        </p:nvSpPr>
        <p:spPr>
          <a:xfrm>
            <a:off x="323528" y="519063"/>
            <a:ext cx="8388696"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Workforce</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S</a:t>
            </a:r>
            <a:r>
              <a:rPr kumimoji="0" lang="en-GB" sz="2800" b="0" i="0" u="none" strike="noStrike" kern="1200" cap="none" spc="0" normalizeH="0" baseline="0" noProof="0" dirty="0" err="1">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urvey</a:t>
            </a:r>
            <a:endPar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Slide Number Placeholder 3">
            <a:extLst>
              <a:ext uri="{FF2B5EF4-FFF2-40B4-BE49-F238E27FC236}">
                <a16:creationId xmlns:a16="http://schemas.microsoft.com/office/drawing/2014/main" xmlns="" id="{B8924E42-CC4D-FD43-AA38-27DD8AE477AC}"/>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chemeClr val="tx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dirty="0">
              <a:ln>
                <a:noFill/>
              </a:ln>
              <a:solidFill>
                <a:schemeClr val="tx1"/>
              </a:solidFill>
              <a:effectLst/>
              <a:uLnTx/>
              <a:uFillTx/>
              <a:latin typeface="Verdana"/>
              <a:ea typeface="+mn-ea"/>
              <a:cs typeface="+mn-cs"/>
            </a:endParaRPr>
          </a:p>
        </p:txBody>
      </p:sp>
      <p:sp>
        <p:nvSpPr>
          <p:cNvPr id="16" name="Speech Bubble: Rectangle with Corners Rounded 15">
            <a:extLst>
              <a:ext uri="{FF2B5EF4-FFF2-40B4-BE49-F238E27FC236}">
                <a16:creationId xmlns:a16="http://schemas.microsoft.com/office/drawing/2014/main" xmlns="" id="{F087A52F-ECDC-49E6-808E-CCEDEE1B2FA1}"/>
              </a:ext>
            </a:extLst>
          </p:cNvPr>
          <p:cNvSpPr/>
          <p:nvPr/>
        </p:nvSpPr>
        <p:spPr>
          <a:xfrm>
            <a:off x="4639618" y="1420769"/>
            <a:ext cx="3964562" cy="1323453"/>
          </a:xfrm>
          <a:prstGeom prst="wedgeRoundRectCallout">
            <a:avLst>
              <a:gd name="adj1" fmla="val -33519"/>
              <a:gd name="adj2" fmla="val -63396"/>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Personally, if I did need some medical info, advice or guidance, I would rather see a specialist, even if it took longer to see them or if I had to travel. This is because when I see a non-specialist I end up being referred to a specialist anyway so having had two appointments when one would have been more beneficial.</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Tree>
    <p:extLst>
      <p:ext uri="{BB962C8B-B14F-4D97-AF65-F5344CB8AC3E}">
        <p14:creationId xmlns:p14="http://schemas.microsoft.com/office/powerpoint/2010/main" val="731501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6A49DF2C-7BCF-BD43-BF81-AA8EC35682CD}"/>
              </a:ext>
            </a:extLst>
          </p:cNvPr>
          <p:cNvSpPr/>
          <p:nvPr/>
        </p:nvSpPr>
        <p:spPr>
          <a:xfrm>
            <a:off x="408781" y="5482763"/>
            <a:ext cx="8303443" cy="813221"/>
          </a:xfrm>
          <a:prstGeom prst="rect">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schemeClr val="tx1"/>
                </a:solidFill>
                <a:latin typeface="Verdana"/>
              </a:rPr>
              <a:t>  </a:t>
            </a:r>
            <a:r>
              <a:rPr lang="en-US" sz="1100" dirty="0">
                <a:solidFill>
                  <a:schemeClr val="bg1"/>
                </a:solidFill>
                <a:latin typeface="Verdana"/>
              </a:rPr>
              <a:t>A sizeable proportion of </a:t>
            </a:r>
            <a:r>
              <a:rPr lang="en-US" sz="1100" dirty="0">
                <a:solidFill>
                  <a:schemeClr val="bg1"/>
                </a:solidFill>
              </a:rPr>
              <a:t>respondents called for the training and recruitment of new staff, in part to address current needs but also to future-proof the healthcare system and its ability to provide quality care that meets patients’ needs.</a:t>
            </a:r>
            <a:endParaRPr kumimoji="0" lang="en-US" sz="1100" i="0" u="none" strike="noStrike" kern="1200" cap="none" spc="0" normalizeH="0" baseline="0" noProof="0" dirty="0">
              <a:ln>
                <a:noFill/>
              </a:ln>
              <a:solidFill>
                <a:schemeClr val="bg1"/>
              </a:solidFill>
              <a:effectLst/>
              <a:uLnTx/>
              <a:uFillTx/>
              <a:latin typeface="Verdana"/>
            </a:endParaRPr>
          </a:p>
        </p:txBody>
      </p:sp>
      <p:sp>
        <p:nvSpPr>
          <p:cNvPr id="21" name="Rectangle 20">
            <a:extLst>
              <a:ext uri="{FF2B5EF4-FFF2-40B4-BE49-F238E27FC236}">
                <a16:creationId xmlns:a16="http://schemas.microsoft.com/office/drawing/2014/main" xmlns="" id="{D74F5FE9-FDF8-CC45-8567-19ACC4CBF338}"/>
              </a:ext>
            </a:extLst>
          </p:cNvPr>
          <p:cNvSpPr/>
          <p:nvPr/>
        </p:nvSpPr>
        <p:spPr>
          <a:xfrm>
            <a:off x="408781" y="1251754"/>
            <a:ext cx="8316143" cy="4095997"/>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TextBox 5">
            <a:extLst>
              <a:ext uri="{FF2B5EF4-FFF2-40B4-BE49-F238E27FC236}">
                <a16:creationId xmlns:a16="http://schemas.microsoft.com/office/drawing/2014/main" xmlns="" id="{CA2A6497-DEE1-4A67-A91A-F4E6D753CC7B}"/>
              </a:ext>
            </a:extLst>
          </p:cNvPr>
          <p:cNvSpPr txBox="1"/>
          <p:nvPr/>
        </p:nvSpPr>
        <p:spPr>
          <a:xfrm>
            <a:off x="396081" y="895692"/>
            <a:ext cx="8351838" cy="1113905"/>
          </a:xfrm>
          <a:prstGeom prst="rect">
            <a:avLst/>
          </a:prstGeom>
        </p:spPr>
        <p:txBody>
          <a:bodyPr vert="horz" wrap="square" lIns="91440" tIns="45720" rIns="91440" bIns="45720" rtlCol="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GB" sz="1600" b="1" i="0" u="none" strike="noStrike" kern="1200" cap="none" spc="0" normalizeH="0" baseline="0" noProof="0" dirty="0">
              <a:ln>
                <a:noFill/>
              </a:ln>
              <a:solidFill>
                <a:srgbClr val="6D6E71"/>
              </a:solidFill>
              <a:effectLst/>
              <a:uLnTx/>
              <a:uFillTx/>
              <a:latin typeface="Verdana"/>
              <a:ea typeface="+mn-ea"/>
              <a:cs typeface="+mn-cs"/>
            </a:endParaRPr>
          </a:p>
        </p:txBody>
      </p:sp>
      <p:sp>
        <p:nvSpPr>
          <p:cNvPr id="25" name="Speech Bubble: Rectangle with Corners Rounded 24">
            <a:extLst>
              <a:ext uri="{FF2B5EF4-FFF2-40B4-BE49-F238E27FC236}">
                <a16:creationId xmlns:a16="http://schemas.microsoft.com/office/drawing/2014/main" xmlns="" id="{1190E2F1-1713-4EFF-ACB0-24D368C5F116}"/>
              </a:ext>
            </a:extLst>
          </p:cNvPr>
          <p:cNvSpPr/>
          <p:nvPr/>
        </p:nvSpPr>
        <p:spPr>
          <a:xfrm>
            <a:off x="4722567" y="1550347"/>
            <a:ext cx="3777991" cy="1004567"/>
          </a:xfrm>
          <a:prstGeom prst="wedgeRoundRectCallout">
            <a:avLst>
              <a:gd name="adj1" fmla="val 34431"/>
              <a:gd name="adj2" fmla="val -71407"/>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GB" sz="1100" b="0" i="0" u="none" strike="noStrike" kern="1200" cap="none" spc="0" normalizeH="0" baseline="0" noProof="0" dirty="0">
                <a:ln>
                  <a:noFill/>
                </a:ln>
                <a:solidFill>
                  <a:srgbClr val="6D6E71"/>
                </a:solidFill>
                <a:effectLst/>
                <a:uLnTx/>
                <a:uFillTx/>
                <a:latin typeface="Verdana"/>
                <a:ea typeface="+mn-ea"/>
                <a:cs typeface="+mn-cs"/>
              </a:rPr>
              <a:t>“They need to have enough staff…</a:t>
            </a:r>
            <a:r>
              <a:rPr lang="en-US" sz="1100" dirty="0">
                <a:solidFill>
                  <a:srgbClr val="6D6E71"/>
                </a:solidFill>
              </a:rPr>
              <a:t>I have </a:t>
            </a:r>
            <a:br>
              <a:rPr lang="en-US" sz="1100" dirty="0">
                <a:solidFill>
                  <a:srgbClr val="6D6E71"/>
                </a:solidFill>
              </a:rPr>
            </a:br>
            <a:r>
              <a:rPr lang="en-US" sz="1100" dirty="0">
                <a:solidFill>
                  <a:srgbClr val="6D6E71"/>
                </a:solidFill>
              </a:rPr>
              <a:t>a midwife [and] she told me she is semi-retired and I have only see her twice. I have to contact </a:t>
            </a:r>
            <a:br>
              <a:rPr lang="en-US" sz="1100" dirty="0">
                <a:solidFill>
                  <a:srgbClr val="6D6E71"/>
                </a:solidFill>
              </a:rPr>
            </a:br>
            <a:r>
              <a:rPr lang="en-US" sz="1100" dirty="0">
                <a:solidFill>
                  <a:srgbClr val="6D6E71"/>
                </a:solidFill>
              </a:rPr>
              <a:t>her by text and it takes her two weeks to get </a:t>
            </a:r>
            <a:br>
              <a:rPr lang="en-US" sz="1100" dirty="0">
                <a:solidFill>
                  <a:srgbClr val="6D6E71"/>
                </a:solidFill>
              </a:rPr>
            </a:br>
            <a:r>
              <a:rPr lang="en-US" sz="1100" dirty="0">
                <a:solidFill>
                  <a:srgbClr val="6D6E71"/>
                </a:solidFill>
              </a:rPr>
              <a:t>back to me!</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26" name="Speech Bubble: Rectangle with Corners Rounded 25">
            <a:extLst>
              <a:ext uri="{FF2B5EF4-FFF2-40B4-BE49-F238E27FC236}">
                <a16:creationId xmlns:a16="http://schemas.microsoft.com/office/drawing/2014/main" xmlns="" id="{DA3779A8-E2F0-4DF0-9D2B-739BC73D0BBE}"/>
              </a:ext>
            </a:extLst>
          </p:cNvPr>
          <p:cNvSpPr/>
          <p:nvPr/>
        </p:nvSpPr>
        <p:spPr>
          <a:xfrm>
            <a:off x="557164" y="2424569"/>
            <a:ext cx="3923423" cy="541098"/>
          </a:xfrm>
          <a:prstGeom prst="wedgeRoundRectCallout">
            <a:avLst>
              <a:gd name="adj1" fmla="val 38064"/>
              <a:gd name="adj2" fmla="val 66935"/>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“You must have enough staff – if there are staff shortages etc. that must affect quality.”</a:t>
            </a:r>
          </a:p>
        </p:txBody>
      </p:sp>
      <p:sp>
        <p:nvSpPr>
          <p:cNvPr id="27" name="Speech Bubble: Rectangle with Corners Rounded 26">
            <a:extLst>
              <a:ext uri="{FF2B5EF4-FFF2-40B4-BE49-F238E27FC236}">
                <a16:creationId xmlns:a16="http://schemas.microsoft.com/office/drawing/2014/main" xmlns="" id="{9B5C7117-A6E5-4349-A566-402758DBFC47}"/>
              </a:ext>
            </a:extLst>
          </p:cNvPr>
          <p:cNvSpPr/>
          <p:nvPr/>
        </p:nvSpPr>
        <p:spPr>
          <a:xfrm>
            <a:off x="4707127" y="4077705"/>
            <a:ext cx="3777991" cy="943580"/>
          </a:xfrm>
          <a:prstGeom prst="wedgeRoundRectCallout">
            <a:avLst>
              <a:gd name="adj1" fmla="val 32513"/>
              <a:gd name="adj2" fmla="val 71330"/>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“As long as I got the care I needed I don’t </a:t>
            </a:r>
            <a:br>
              <a:rPr kumimoji="0" lang="en-GB" sz="1100" b="0" i="0" u="none" strike="noStrike" kern="1200" cap="none" spc="0" normalizeH="0" baseline="0" noProof="0" dirty="0">
                <a:ln>
                  <a:noFill/>
                </a:ln>
                <a:solidFill>
                  <a:srgbClr val="6D6E71"/>
                </a:solidFill>
                <a:effectLst/>
                <a:uLnTx/>
                <a:uFillTx/>
                <a:latin typeface="Verdana"/>
                <a:ea typeface="+mn-ea"/>
                <a:cs typeface="+mn-cs"/>
              </a:rPr>
            </a:br>
            <a:r>
              <a:rPr kumimoji="0" lang="en-GB" sz="1100" b="0" i="0" u="none" strike="noStrike" kern="1200" cap="none" spc="0" normalizeH="0" baseline="0" noProof="0" dirty="0">
                <a:ln>
                  <a:noFill/>
                </a:ln>
                <a:solidFill>
                  <a:srgbClr val="6D6E71"/>
                </a:solidFill>
                <a:effectLst/>
                <a:uLnTx/>
                <a:uFillTx/>
                <a:latin typeface="Verdana"/>
                <a:ea typeface="+mn-ea"/>
                <a:cs typeface="+mn-cs"/>
              </a:rPr>
              <a:t>mind. I would like to have help when I need it, where I live I think you need enough staff for </a:t>
            </a:r>
            <a:br>
              <a:rPr kumimoji="0" lang="en-GB" sz="1100" b="0" i="0" u="none" strike="noStrike" kern="1200" cap="none" spc="0" normalizeH="0" baseline="0" noProof="0" dirty="0">
                <a:ln>
                  <a:noFill/>
                </a:ln>
                <a:solidFill>
                  <a:srgbClr val="6D6E71"/>
                </a:solidFill>
                <a:effectLst/>
                <a:uLnTx/>
                <a:uFillTx/>
                <a:latin typeface="Verdana"/>
                <a:ea typeface="+mn-ea"/>
                <a:cs typeface="+mn-cs"/>
              </a:rPr>
            </a:br>
            <a:r>
              <a:rPr kumimoji="0" lang="en-GB" sz="1100" b="0" i="0" u="none" strike="noStrike" kern="1200" cap="none" spc="0" normalizeH="0" baseline="0" noProof="0" dirty="0">
                <a:ln>
                  <a:noFill/>
                </a:ln>
                <a:solidFill>
                  <a:srgbClr val="6D6E71"/>
                </a:solidFill>
                <a:effectLst/>
                <a:uLnTx/>
                <a:uFillTx/>
                <a:latin typeface="Verdana"/>
                <a:ea typeface="+mn-ea"/>
                <a:cs typeface="+mn-cs"/>
              </a:rPr>
              <a:t>the number of patients you are dealing with.”</a:t>
            </a:r>
          </a:p>
        </p:txBody>
      </p:sp>
      <p:sp>
        <p:nvSpPr>
          <p:cNvPr id="28" name="Speech Bubble: Rectangle with Corners Rounded 27">
            <a:extLst>
              <a:ext uri="{FF2B5EF4-FFF2-40B4-BE49-F238E27FC236}">
                <a16:creationId xmlns:a16="http://schemas.microsoft.com/office/drawing/2014/main" xmlns="" id="{8A4D006F-CA53-4236-A953-AEF02DC4A264}"/>
              </a:ext>
            </a:extLst>
          </p:cNvPr>
          <p:cNvSpPr/>
          <p:nvPr/>
        </p:nvSpPr>
        <p:spPr>
          <a:xfrm>
            <a:off x="4722567" y="2872722"/>
            <a:ext cx="1637592" cy="962489"/>
          </a:xfrm>
          <a:prstGeom prst="wedgeRoundRectCallout">
            <a:avLst>
              <a:gd name="adj1" fmla="val -23196"/>
              <a:gd name="adj2" fmla="val -66967"/>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“Making sure there are enough staff so that services are safe.”</a:t>
            </a:r>
          </a:p>
        </p:txBody>
      </p:sp>
      <p:sp>
        <p:nvSpPr>
          <p:cNvPr id="29" name="Speech Bubble: Rectangle with Corners Rounded 28">
            <a:extLst>
              <a:ext uri="{FF2B5EF4-FFF2-40B4-BE49-F238E27FC236}">
                <a16:creationId xmlns:a16="http://schemas.microsoft.com/office/drawing/2014/main" xmlns="" id="{C02A557F-08E0-4B9C-B9D8-74B201D83239}"/>
              </a:ext>
            </a:extLst>
          </p:cNvPr>
          <p:cNvSpPr/>
          <p:nvPr/>
        </p:nvSpPr>
        <p:spPr>
          <a:xfrm>
            <a:off x="6532879" y="2853507"/>
            <a:ext cx="1967679" cy="1000921"/>
          </a:xfrm>
          <a:prstGeom prst="wedgeRoundRectCallout">
            <a:avLst>
              <a:gd name="adj1" fmla="val 36504"/>
              <a:gd name="adj2" fmla="val -60363"/>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“You just need enough people to get waiting times down and treat people well.”</a:t>
            </a:r>
          </a:p>
        </p:txBody>
      </p:sp>
      <p:sp>
        <p:nvSpPr>
          <p:cNvPr id="30" name="Speech Bubble: Rectangle with Corners Rounded 29">
            <a:extLst>
              <a:ext uri="{FF2B5EF4-FFF2-40B4-BE49-F238E27FC236}">
                <a16:creationId xmlns:a16="http://schemas.microsoft.com/office/drawing/2014/main" xmlns="" id="{D2BE24CB-EFAA-4B3C-8F44-3042DE2C23C2}"/>
              </a:ext>
            </a:extLst>
          </p:cNvPr>
          <p:cNvSpPr/>
          <p:nvPr/>
        </p:nvSpPr>
        <p:spPr>
          <a:xfrm>
            <a:off x="642651" y="4538165"/>
            <a:ext cx="3917851" cy="638855"/>
          </a:xfrm>
          <a:prstGeom prst="wedgeRoundRectCallout">
            <a:avLst>
              <a:gd name="adj1" fmla="val -33379"/>
              <a:gd name="adj2" fmla="val 73898"/>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“There is a need to have more staff. If that means lowering grading but standards are kept, great.”</a:t>
            </a:r>
          </a:p>
        </p:txBody>
      </p:sp>
      <p:sp>
        <p:nvSpPr>
          <p:cNvPr id="31" name="Speech Bubble: Rectangle with Corners Rounded 30">
            <a:extLst>
              <a:ext uri="{FF2B5EF4-FFF2-40B4-BE49-F238E27FC236}">
                <a16:creationId xmlns:a16="http://schemas.microsoft.com/office/drawing/2014/main" xmlns="" id="{C59DD968-2076-4D88-9B4D-BA411E5A225D}"/>
              </a:ext>
            </a:extLst>
          </p:cNvPr>
          <p:cNvSpPr/>
          <p:nvPr/>
        </p:nvSpPr>
        <p:spPr>
          <a:xfrm>
            <a:off x="2483545" y="3244175"/>
            <a:ext cx="1983776" cy="1061713"/>
          </a:xfrm>
          <a:prstGeom prst="wedgeRoundRectCallout">
            <a:avLst>
              <a:gd name="adj1" fmla="val -21908"/>
              <a:gd name="adj2" fmla="val -10017"/>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Training new staff and recruitment is key. I want the type of staff to support people as necessary.”</a:t>
            </a:r>
            <a:endParaRPr kumimoji="0" lang="en-GB" sz="1100" b="0" i="0" u="none" strike="noStrike" kern="1200" cap="none" spc="0" normalizeH="0" baseline="0" noProof="0" dirty="0">
              <a:ln>
                <a:noFill/>
              </a:ln>
              <a:solidFill>
                <a:srgbClr val="6D6E71"/>
              </a:solidFill>
              <a:effectLst/>
              <a:uLnTx/>
              <a:uFillTx/>
              <a:latin typeface="Verdana"/>
              <a:ea typeface="+mn-ea"/>
              <a:cs typeface="+mn-cs"/>
            </a:endParaRPr>
          </a:p>
        </p:txBody>
      </p:sp>
      <p:sp>
        <p:nvSpPr>
          <p:cNvPr id="32" name="Speech Bubble: Rectangle with Corners Rounded 31">
            <a:extLst>
              <a:ext uri="{FF2B5EF4-FFF2-40B4-BE49-F238E27FC236}">
                <a16:creationId xmlns:a16="http://schemas.microsoft.com/office/drawing/2014/main" xmlns="" id="{1C90D47B-D464-4A55-BC6B-1A8A8A248134}"/>
              </a:ext>
            </a:extLst>
          </p:cNvPr>
          <p:cNvSpPr/>
          <p:nvPr/>
        </p:nvSpPr>
        <p:spPr>
          <a:xfrm>
            <a:off x="543898" y="3122858"/>
            <a:ext cx="1766927" cy="1262859"/>
          </a:xfrm>
          <a:prstGeom prst="wedgeRoundRectCallout">
            <a:avLst>
              <a:gd name="adj1" fmla="val 33268"/>
              <a:gd name="adj2" fmla="val -4566"/>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Staffing numbers have always been an NHS issue, these will continue to be reviewed due to demand and availability</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pic>
        <p:nvPicPr>
          <p:cNvPr id="16" name="Picture 15" descr="DJS_coloured-backgrounds_White-top.jpg">
            <a:extLst>
              <a:ext uri="{FF2B5EF4-FFF2-40B4-BE49-F238E27FC236}">
                <a16:creationId xmlns:a16="http://schemas.microsoft.com/office/drawing/2014/main" xmlns="" id="{F5DB2B3D-65E0-304C-B747-48B6760B9D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7" name="Title 4">
            <a:extLst>
              <a:ext uri="{FF2B5EF4-FFF2-40B4-BE49-F238E27FC236}">
                <a16:creationId xmlns:a16="http://schemas.microsoft.com/office/drawing/2014/main" xmlns="" id="{C1A666B0-1D63-BA43-AB74-355425FF8BF5}"/>
              </a:ext>
            </a:extLst>
          </p:cNvPr>
          <p:cNvSpPr txBox="1">
            <a:spLocks/>
          </p:cNvSpPr>
          <p:nvPr/>
        </p:nvSpPr>
        <p:spPr>
          <a:xfrm>
            <a:off x="323528" y="519063"/>
            <a:ext cx="8388696"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Workforce</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S</a:t>
            </a:r>
            <a:r>
              <a:rPr kumimoji="0" lang="en-GB" sz="2800" b="0" i="0" u="none" strike="noStrike" kern="1200" cap="none" spc="0" normalizeH="0" baseline="0" noProof="0" dirty="0" err="1">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urvey</a:t>
            </a:r>
            <a:endPar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Slide Number Placeholder 3">
            <a:extLst>
              <a:ext uri="{FF2B5EF4-FFF2-40B4-BE49-F238E27FC236}">
                <a16:creationId xmlns:a16="http://schemas.microsoft.com/office/drawing/2014/main" xmlns="" id="{73E4B1D1-120F-3546-89C7-1482C7CAC6D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chemeClr val="tx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0" i="0" u="none" strike="noStrike" kern="1200" cap="none" spc="0" normalizeH="0" baseline="0" noProof="0" dirty="0">
              <a:ln>
                <a:noFill/>
              </a:ln>
              <a:solidFill>
                <a:schemeClr val="tx1"/>
              </a:solidFill>
              <a:effectLst/>
              <a:uLnTx/>
              <a:uFillTx/>
              <a:latin typeface="Verdana"/>
              <a:ea typeface="+mn-ea"/>
              <a:cs typeface="+mn-cs"/>
            </a:endParaRPr>
          </a:p>
        </p:txBody>
      </p:sp>
      <p:sp>
        <p:nvSpPr>
          <p:cNvPr id="19" name="Rounded Rectangle 14">
            <a:extLst>
              <a:ext uri="{FF2B5EF4-FFF2-40B4-BE49-F238E27FC236}">
                <a16:creationId xmlns:a16="http://schemas.microsoft.com/office/drawing/2014/main" xmlns="" id="{502447F9-E9EE-994D-9579-195148295E16}"/>
              </a:ext>
            </a:extLst>
          </p:cNvPr>
          <p:cNvSpPr/>
          <p:nvPr/>
        </p:nvSpPr>
        <p:spPr>
          <a:xfrm rot="21379877">
            <a:off x="340604" y="1171298"/>
            <a:ext cx="2087849" cy="354495"/>
          </a:xfrm>
          <a:prstGeom prst="roundRect">
            <a:avLst>
              <a:gd name="adj" fmla="val 0"/>
            </a:avLst>
          </a:prstGeom>
          <a:solidFill>
            <a:schemeClr val="tx2"/>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bg1"/>
                </a:solidFill>
                <a:effectLst/>
                <a:uLnTx/>
                <a:uFillTx/>
                <a:latin typeface="Verdana"/>
                <a:ea typeface="+mn-ea"/>
                <a:cs typeface="Verdana"/>
              </a:rPr>
              <a:t>More staff (general)</a:t>
            </a:r>
            <a:endParaRPr kumimoji="0" lang="en-GB" sz="1300" b="1" i="0" u="none" strike="noStrike" kern="1200" cap="none" spc="0" normalizeH="0" baseline="0" noProof="0" dirty="0">
              <a:ln>
                <a:noFill/>
              </a:ln>
              <a:solidFill>
                <a:schemeClr val="bg1"/>
              </a:solidFill>
              <a:effectLst/>
              <a:uLnTx/>
              <a:uFillTx/>
              <a:latin typeface="Verdana"/>
              <a:ea typeface="+mn-ea"/>
              <a:cs typeface="Verdana"/>
            </a:endParaRPr>
          </a:p>
        </p:txBody>
      </p:sp>
      <p:sp>
        <p:nvSpPr>
          <p:cNvPr id="22" name="Speech Bubble: Rectangle with Corners Rounded 21">
            <a:extLst>
              <a:ext uri="{FF2B5EF4-FFF2-40B4-BE49-F238E27FC236}">
                <a16:creationId xmlns:a16="http://schemas.microsoft.com/office/drawing/2014/main" xmlns="" id="{141137D1-5BAE-4016-BCA0-C879C02972F9}"/>
              </a:ext>
            </a:extLst>
          </p:cNvPr>
          <p:cNvSpPr/>
          <p:nvPr/>
        </p:nvSpPr>
        <p:spPr>
          <a:xfrm>
            <a:off x="543898" y="1654808"/>
            <a:ext cx="3923423" cy="645183"/>
          </a:xfrm>
          <a:prstGeom prst="wedgeRoundRectCallout">
            <a:avLst>
              <a:gd name="adj1" fmla="val 38969"/>
              <a:gd name="adj2" fmla="val -74386"/>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a:t>
            </a:r>
            <a:r>
              <a:rPr lang="en-US" sz="1100" dirty="0">
                <a:solidFill>
                  <a:srgbClr val="6D6E71"/>
                </a:solidFill>
              </a:rPr>
              <a:t>Staff levels have never affected me personally, but I do fear that future levels of staff could affect my children</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Tree>
    <p:extLst>
      <p:ext uri="{BB962C8B-B14F-4D97-AF65-F5344CB8AC3E}">
        <p14:creationId xmlns:p14="http://schemas.microsoft.com/office/powerpoint/2010/main" val="316132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6CF76CD4-6A8A-43CB-AC96-062236812F25}"/>
              </a:ext>
            </a:extLst>
          </p:cNvPr>
          <p:cNvSpPr/>
          <p:nvPr/>
        </p:nvSpPr>
        <p:spPr>
          <a:xfrm>
            <a:off x="396083" y="1331087"/>
            <a:ext cx="4091191" cy="3848990"/>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9" name="Rectangle 18">
            <a:extLst>
              <a:ext uri="{FF2B5EF4-FFF2-40B4-BE49-F238E27FC236}">
                <a16:creationId xmlns:a16="http://schemas.microsoft.com/office/drawing/2014/main" xmlns="" id="{81CD75E7-0310-437D-BE34-945A004B7D91}"/>
              </a:ext>
            </a:extLst>
          </p:cNvPr>
          <p:cNvSpPr/>
          <p:nvPr/>
        </p:nvSpPr>
        <p:spPr>
          <a:xfrm>
            <a:off x="4668253" y="1331087"/>
            <a:ext cx="4008052" cy="3848990"/>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7" name="Rounded Rectangle 14">
            <a:extLst>
              <a:ext uri="{FF2B5EF4-FFF2-40B4-BE49-F238E27FC236}">
                <a16:creationId xmlns:a16="http://schemas.microsoft.com/office/drawing/2014/main" xmlns="" id="{5868AD08-B7FB-44F3-962E-B3BEBB1B5BC7}"/>
              </a:ext>
            </a:extLst>
          </p:cNvPr>
          <p:cNvSpPr/>
          <p:nvPr/>
        </p:nvSpPr>
        <p:spPr>
          <a:xfrm rot="21369118">
            <a:off x="4498836" y="1198427"/>
            <a:ext cx="2570673" cy="430948"/>
          </a:xfrm>
          <a:prstGeom prst="roundRect">
            <a:avLst>
              <a:gd name="adj" fmla="val 0"/>
            </a:avLst>
          </a:prstGeom>
          <a:solidFill>
            <a:schemeClr val="tx1"/>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Verdana"/>
                <a:ea typeface="+mn-ea"/>
                <a:cs typeface="Verdana"/>
              </a:rPr>
              <a:t>Importance</a:t>
            </a:r>
            <a:r>
              <a:rPr lang="en-US" sz="1300" b="1" dirty="0">
                <a:solidFill>
                  <a:prstClr val="white"/>
                </a:solidFill>
                <a:latin typeface="Verdana"/>
                <a:cs typeface="Verdana"/>
              </a:rPr>
              <a:t> of soft skills</a:t>
            </a:r>
            <a:endParaRPr kumimoji="0" lang="en-GB" sz="1300" b="1" i="0" u="none" strike="noStrike" kern="1200" cap="none" spc="0" normalizeH="0" baseline="0" noProof="0" dirty="0">
              <a:ln>
                <a:noFill/>
              </a:ln>
              <a:solidFill>
                <a:prstClr val="white"/>
              </a:solidFill>
              <a:effectLst/>
              <a:uLnTx/>
              <a:uFillTx/>
              <a:latin typeface="Verdana"/>
              <a:ea typeface="+mn-ea"/>
              <a:cs typeface="Verdana"/>
            </a:endParaRPr>
          </a:p>
        </p:txBody>
      </p:sp>
      <p:sp>
        <p:nvSpPr>
          <p:cNvPr id="16" name="Rounded Rectangle 14">
            <a:extLst>
              <a:ext uri="{FF2B5EF4-FFF2-40B4-BE49-F238E27FC236}">
                <a16:creationId xmlns:a16="http://schemas.microsoft.com/office/drawing/2014/main" xmlns="" id="{7144DD89-2432-4A86-8512-98D069D908FE}"/>
              </a:ext>
            </a:extLst>
          </p:cNvPr>
          <p:cNvSpPr/>
          <p:nvPr/>
        </p:nvSpPr>
        <p:spPr>
          <a:xfrm rot="21412765">
            <a:off x="341482" y="1228189"/>
            <a:ext cx="3267219" cy="398325"/>
          </a:xfrm>
          <a:prstGeom prst="roundRect">
            <a:avLst>
              <a:gd name="adj" fmla="val 0"/>
            </a:avLst>
          </a:prstGeom>
          <a:solidFill>
            <a:schemeClr val="tx2"/>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Verdana"/>
                <a:ea typeface="+mn-ea"/>
                <a:cs typeface="Verdana"/>
              </a:rPr>
              <a:t>Emphasis on skills/experience</a:t>
            </a:r>
            <a:endParaRPr kumimoji="0" lang="en-GB" sz="1300" b="1" i="0" u="none" strike="noStrike" kern="1200" cap="none" spc="0" normalizeH="0" baseline="0" noProof="0" dirty="0">
              <a:ln>
                <a:noFill/>
              </a:ln>
              <a:solidFill>
                <a:prstClr val="white"/>
              </a:solidFill>
              <a:effectLst/>
              <a:uLnTx/>
              <a:uFillTx/>
              <a:latin typeface="Verdana"/>
              <a:ea typeface="+mn-ea"/>
              <a:cs typeface="Verdana"/>
            </a:endParaRPr>
          </a:p>
        </p:txBody>
      </p:sp>
      <p:sp>
        <p:nvSpPr>
          <p:cNvPr id="20" name="Rectangle 19">
            <a:extLst>
              <a:ext uri="{FF2B5EF4-FFF2-40B4-BE49-F238E27FC236}">
                <a16:creationId xmlns:a16="http://schemas.microsoft.com/office/drawing/2014/main" xmlns="" id="{5C91C454-DBA7-43D8-9B13-CD039BAE5B11}"/>
              </a:ext>
            </a:extLst>
          </p:cNvPr>
          <p:cNvSpPr/>
          <p:nvPr/>
        </p:nvSpPr>
        <p:spPr>
          <a:xfrm>
            <a:off x="4668253" y="5289631"/>
            <a:ext cx="4008052" cy="1006354"/>
          </a:xfrm>
          <a:prstGeom prst="rect">
            <a:avLst/>
          </a:prstGeom>
          <a:solidFill>
            <a:schemeClr val="tx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prstClr val="white"/>
                </a:solidFill>
              </a:rPr>
              <a:t>Respondents suggested that the patient experience could be greatly improved through a greater focus on developing ‘soft skills’, such empathy, listening, better communication, being personable, etc.  </a:t>
            </a:r>
            <a:endParaRPr kumimoji="0" lang="en-US" sz="1100" b="1" i="0" u="none" strike="noStrike" kern="1200" cap="none" spc="0" normalizeH="0" baseline="0" noProof="0" dirty="0">
              <a:ln>
                <a:noFill/>
              </a:ln>
              <a:solidFill>
                <a:prstClr val="white"/>
              </a:solidFill>
              <a:effectLst/>
              <a:uLnTx/>
              <a:uFillTx/>
              <a:latin typeface="Verdana"/>
              <a:ea typeface="+mn-ea"/>
              <a:cs typeface="+mn-cs"/>
            </a:endParaRPr>
          </a:p>
        </p:txBody>
      </p:sp>
      <p:sp>
        <p:nvSpPr>
          <p:cNvPr id="21" name="Rectangle 20">
            <a:extLst>
              <a:ext uri="{FF2B5EF4-FFF2-40B4-BE49-F238E27FC236}">
                <a16:creationId xmlns:a16="http://schemas.microsoft.com/office/drawing/2014/main" xmlns="" id="{1CFE28E5-0BD1-42AD-8313-48D90CE6BA07}"/>
              </a:ext>
            </a:extLst>
          </p:cNvPr>
          <p:cNvSpPr/>
          <p:nvPr/>
        </p:nvSpPr>
        <p:spPr>
          <a:xfrm>
            <a:off x="396081" y="5289631"/>
            <a:ext cx="4091191" cy="1006354"/>
          </a:xfrm>
          <a:prstGeom prst="rect">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white"/>
                </a:solidFill>
                <a:effectLst/>
                <a:uLnTx/>
                <a:uFillTx/>
                <a:latin typeface="Verdana"/>
                <a:ea typeface="+mn-ea"/>
                <a:cs typeface="+mn-cs"/>
              </a:rPr>
              <a:t>Generally speaking, respondents are concerned less with which healthcare professional (specialist, GP, etc.) sees them than they are with whether they “know what they are doing.”</a:t>
            </a:r>
            <a:r>
              <a:rPr lang="en-US" sz="1100" dirty="0">
                <a:solidFill>
                  <a:prstClr val="white"/>
                </a:solidFill>
                <a:latin typeface="Verdana"/>
              </a:rPr>
              <a:t> </a:t>
            </a:r>
            <a:endParaRPr kumimoji="0" lang="en-US" sz="1100" i="0" u="none" strike="noStrike" kern="1200" cap="none" spc="0" normalizeH="0" baseline="0" noProof="0" dirty="0">
              <a:ln>
                <a:noFill/>
              </a:ln>
              <a:solidFill>
                <a:prstClr val="white"/>
              </a:solidFill>
              <a:effectLst/>
              <a:uLnTx/>
              <a:uFillTx/>
              <a:latin typeface="Verdana"/>
              <a:ea typeface="+mn-ea"/>
              <a:cs typeface="+mn-cs"/>
            </a:endParaRPr>
          </a:p>
        </p:txBody>
      </p:sp>
      <p:sp>
        <p:nvSpPr>
          <p:cNvPr id="22" name="Speech Bubble: Rectangle with Corners Rounded 21">
            <a:extLst>
              <a:ext uri="{FF2B5EF4-FFF2-40B4-BE49-F238E27FC236}">
                <a16:creationId xmlns:a16="http://schemas.microsoft.com/office/drawing/2014/main" xmlns="" id="{162EDCA9-662F-4EDD-ADA3-ED5A358DAC45}"/>
              </a:ext>
            </a:extLst>
          </p:cNvPr>
          <p:cNvSpPr/>
          <p:nvPr/>
        </p:nvSpPr>
        <p:spPr>
          <a:xfrm>
            <a:off x="647191" y="1948110"/>
            <a:ext cx="1537762" cy="910607"/>
          </a:xfrm>
          <a:prstGeom prst="wedgeRoundRectCallout">
            <a:avLst>
              <a:gd name="adj1" fmla="val -31554"/>
              <a:gd name="adj2" fmla="val -68603"/>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“Important to have skilled doctors and nurses.”</a:t>
            </a:r>
          </a:p>
        </p:txBody>
      </p:sp>
      <p:sp>
        <p:nvSpPr>
          <p:cNvPr id="23" name="Speech Bubble: Rectangle with Corners Rounded 22">
            <a:extLst>
              <a:ext uri="{FF2B5EF4-FFF2-40B4-BE49-F238E27FC236}">
                <a16:creationId xmlns:a16="http://schemas.microsoft.com/office/drawing/2014/main" xmlns="" id="{2C5C4EA9-5B1C-41A0-818C-586D77394D52}"/>
              </a:ext>
            </a:extLst>
          </p:cNvPr>
          <p:cNvSpPr/>
          <p:nvPr/>
        </p:nvSpPr>
        <p:spPr>
          <a:xfrm>
            <a:off x="2336852" y="1656823"/>
            <a:ext cx="1920185" cy="1240178"/>
          </a:xfrm>
          <a:prstGeom prst="wedgeRoundRectCallout">
            <a:avLst>
              <a:gd name="adj1" fmla="val 33193"/>
              <a:gd name="adj2" fmla="val -67049"/>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“Just knowledge they definitely know what to do, are aware and know how to deal </a:t>
            </a:r>
            <a:br>
              <a:rPr kumimoji="0" lang="en-GB" sz="1100" b="0" i="0" u="none" strike="noStrike" kern="1200" cap="none" spc="0" normalizeH="0" baseline="0" noProof="0" dirty="0">
                <a:ln>
                  <a:noFill/>
                </a:ln>
                <a:solidFill>
                  <a:srgbClr val="6D6E71"/>
                </a:solidFill>
                <a:effectLst/>
                <a:uLnTx/>
                <a:uFillTx/>
                <a:latin typeface="Verdana"/>
                <a:ea typeface="+mn-ea"/>
                <a:cs typeface="+mn-cs"/>
              </a:rPr>
            </a:br>
            <a:r>
              <a:rPr kumimoji="0" lang="en-GB" sz="1100" b="0" i="0" u="none" strike="noStrike" kern="1200" cap="none" spc="0" normalizeH="0" baseline="0" noProof="0" dirty="0">
                <a:ln>
                  <a:noFill/>
                </a:ln>
                <a:solidFill>
                  <a:srgbClr val="6D6E71"/>
                </a:solidFill>
                <a:effectLst/>
                <a:uLnTx/>
                <a:uFillTx/>
                <a:latin typeface="Verdana"/>
                <a:ea typeface="+mn-ea"/>
                <a:cs typeface="+mn-cs"/>
              </a:rPr>
              <a:t>with complications.”</a:t>
            </a:r>
          </a:p>
        </p:txBody>
      </p:sp>
      <p:sp>
        <p:nvSpPr>
          <p:cNvPr id="24" name="Speech Bubble: Rectangle with Corners Rounded 23">
            <a:extLst>
              <a:ext uri="{FF2B5EF4-FFF2-40B4-BE49-F238E27FC236}">
                <a16:creationId xmlns:a16="http://schemas.microsoft.com/office/drawing/2014/main" xmlns="" id="{A7181E0F-C5ED-4BCE-8C3D-DFB5B527E7D2}"/>
              </a:ext>
            </a:extLst>
          </p:cNvPr>
          <p:cNvSpPr/>
          <p:nvPr/>
        </p:nvSpPr>
        <p:spPr>
          <a:xfrm>
            <a:off x="601484" y="3049105"/>
            <a:ext cx="3611591" cy="750422"/>
          </a:xfrm>
          <a:prstGeom prst="wedgeRoundRectCallout">
            <a:avLst>
              <a:gd name="adj1" fmla="val -28290"/>
              <a:gd name="adj2" fmla="val 18168"/>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GB" sz="1100" b="0" i="0" u="none" strike="noStrike" kern="1200" cap="none" spc="0" normalizeH="0" baseline="0" noProof="0" dirty="0">
                <a:ln>
                  <a:noFill/>
                </a:ln>
                <a:solidFill>
                  <a:srgbClr val="6D6E71"/>
                </a:solidFill>
                <a:effectLst/>
                <a:uLnTx/>
                <a:uFillTx/>
                <a:latin typeface="Verdana"/>
                <a:ea typeface="+mn-ea"/>
                <a:cs typeface="+mn-cs"/>
              </a:rPr>
              <a:t> “</a:t>
            </a:r>
            <a:r>
              <a:rPr lang="en-US" sz="1100" dirty="0">
                <a:solidFill>
                  <a:srgbClr val="6D6E71"/>
                </a:solidFill>
              </a:rPr>
              <a:t>Would like the staff to have wide-ranging knowledge or be able to pinpoint when </a:t>
            </a:r>
            <a:br>
              <a:rPr lang="en-US" sz="1100" dirty="0">
                <a:solidFill>
                  <a:srgbClr val="6D6E71"/>
                </a:solidFill>
              </a:rPr>
            </a:br>
            <a:r>
              <a:rPr lang="en-US" sz="1100" dirty="0">
                <a:solidFill>
                  <a:srgbClr val="6D6E71"/>
                </a:solidFill>
              </a:rPr>
              <a:t>other help can be provided</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25" name="Speech Bubble: Rectangle with Corners Rounded 24">
            <a:extLst>
              <a:ext uri="{FF2B5EF4-FFF2-40B4-BE49-F238E27FC236}">
                <a16:creationId xmlns:a16="http://schemas.microsoft.com/office/drawing/2014/main" xmlns="" id="{59B0B410-159E-4BC1-BA4F-63B567FCCDBF}"/>
              </a:ext>
            </a:extLst>
          </p:cNvPr>
          <p:cNvSpPr/>
          <p:nvPr/>
        </p:nvSpPr>
        <p:spPr>
          <a:xfrm>
            <a:off x="622197" y="3931137"/>
            <a:ext cx="3638957" cy="1061642"/>
          </a:xfrm>
          <a:prstGeom prst="wedgeRoundRectCallout">
            <a:avLst>
              <a:gd name="adj1" fmla="val 33200"/>
              <a:gd name="adj2" fmla="val 65774"/>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GB" sz="1100" b="0" i="0" u="none" strike="noStrike" kern="1200" cap="none" spc="0" normalizeH="0" baseline="0" noProof="0" dirty="0">
                <a:ln>
                  <a:noFill/>
                </a:ln>
                <a:solidFill>
                  <a:srgbClr val="6D6E71"/>
                </a:solidFill>
                <a:effectLst/>
                <a:uLnTx/>
                <a:uFillTx/>
                <a:latin typeface="Verdana"/>
                <a:ea typeface="+mn-ea"/>
                <a:cs typeface="+mn-cs"/>
              </a:rPr>
              <a:t> “</a:t>
            </a:r>
            <a:r>
              <a:rPr lang="en-US" sz="1100" dirty="0">
                <a:solidFill>
                  <a:srgbClr val="6D6E71"/>
                </a:solidFill>
              </a:rPr>
              <a:t>I don't mind whether this a consultant, doctor, registered nurse, etc. The overriding issue is that all staff have equal access to my care record to ensure my care is consistent</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pic>
        <p:nvPicPr>
          <p:cNvPr id="14" name="Picture 13" descr="DJS_coloured-backgrounds_White-top.jpg">
            <a:extLst>
              <a:ext uri="{FF2B5EF4-FFF2-40B4-BE49-F238E27FC236}">
                <a16:creationId xmlns:a16="http://schemas.microsoft.com/office/drawing/2014/main" xmlns="" id="{B6BE07CD-D7DD-4B4B-931C-4762BE0409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5" name="Title 4">
            <a:extLst>
              <a:ext uri="{FF2B5EF4-FFF2-40B4-BE49-F238E27FC236}">
                <a16:creationId xmlns:a16="http://schemas.microsoft.com/office/drawing/2014/main" xmlns="" id="{54CADDC8-A074-CA48-B027-267137793384}"/>
              </a:ext>
            </a:extLst>
          </p:cNvPr>
          <p:cNvSpPr txBox="1">
            <a:spLocks/>
          </p:cNvSpPr>
          <p:nvPr/>
        </p:nvSpPr>
        <p:spPr>
          <a:xfrm>
            <a:off x="323528" y="519063"/>
            <a:ext cx="8388696" cy="523220"/>
          </a:xfrm>
          <a:prstGeom prst="rect">
            <a:avLst/>
          </a:prstGeom>
        </p:spPr>
        <p:txBody>
          <a:bodyPr wrap="square">
            <a:spAutoFit/>
          </a:bodyPr>
          <a:lstStyle>
            <a:defPPr>
              <a:defRPr lang="en-US"/>
            </a:defPPr>
            <a:lvl1pPr>
              <a:defRPr sz="2400" b="1">
                <a:solidFill>
                  <a:schemeClr val="tx2"/>
                </a:solidFill>
                <a:latin typeface="+mj-lt"/>
              </a:defRPr>
            </a:lvl1pPr>
          </a:lstStyle>
          <a:p>
            <a:pPr lvl="0">
              <a:defRPr/>
            </a:pPr>
            <a:r>
              <a:rPr lang="en-GB" sz="2800" dirty="0">
                <a:solidFill>
                  <a:srgbClr val="6D6E71"/>
                </a:solidFill>
                <a:latin typeface="Verdana" panose="020B0604030504040204" pitchFamily="34" charset="0"/>
                <a:ea typeface="Verdana" panose="020B0604030504040204" pitchFamily="34" charset="0"/>
                <a:cs typeface="Verdana" panose="020B0604030504040204" pitchFamily="34" charset="0"/>
              </a:rPr>
              <a:t>Workforce</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a:t>
            </a:r>
            <a:r>
              <a:rPr lang="en-GB" sz="2800" dirty="0">
                <a:solidFill>
                  <a:srgbClr val="6D6E71"/>
                </a:solidFill>
                <a:latin typeface="Verdana" panose="020B0604030504040204" pitchFamily="34" charset="0"/>
                <a:ea typeface="Verdana" panose="020B0604030504040204" pitchFamily="34" charset="0"/>
                <a:cs typeface="Verdana" panose="020B0604030504040204" pitchFamily="34" charset="0"/>
              </a:rPr>
              <a:t> </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Survey</a:t>
            </a:r>
            <a:endPar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 name="Slide Number Placeholder 3">
            <a:extLst>
              <a:ext uri="{FF2B5EF4-FFF2-40B4-BE49-F238E27FC236}">
                <a16:creationId xmlns:a16="http://schemas.microsoft.com/office/drawing/2014/main" xmlns="" id="{41CB3F54-C980-E34C-BF24-EC2773029C3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chemeClr val="tx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0" i="0" u="none" strike="noStrike" kern="1200" cap="none" spc="0" normalizeH="0" baseline="0" noProof="0" dirty="0">
              <a:ln>
                <a:noFill/>
              </a:ln>
              <a:solidFill>
                <a:schemeClr val="tx1"/>
              </a:solidFill>
              <a:effectLst/>
              <a:uLnTx/>
              <a:uFillTx/>
              <a:latin typeface="Verdana"/>
              <a:ea typeface="+mn-ea"/>
              <a:cs typeface="+mn-cs"/>
            </a:endParaRPr>
          </a:p>
        </p:txBody>
      </p:sp>
      <p:sp>
        <p:nvSpPr>
          <p:cNvPr id="31" name="Speech Bubble: Rectangle with Corners Rounded 30">
            <a:extLst>
              <a:ext uri="{FF2B5EF4-FFF2-40B4-BE49-F238E27FC236}">
                <a16:creationId xmlns:a16="http://schemas.microsoft.com/office/drawing/2014/main" xmlns="" id="{22CC70B8-CB6D-42AB-BE11-B1E32B535EAA}"/>
              </a:ext>
            </a:extLst>
          </p:cNvPr>
          <p:cNvSpPr/>
          <p:nvPr/>
        </p:nvSpPr>
        <p:spPr>
          <a:xfrm>
            <a:off x="6548586" y="2684654"/>
            <a:ext cx="1993930" cy="1488692"/>
          </a:xfrm>
          <a:prstGeom prst="wedgeRoundRectCallout">
            <a:avLst>
              <a:gd name="adj1" fmla="val 47375"/>
              <a:gd name="adj2" fmla="val -54726"/>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 “</a:t>
            </a:r>
            <a:r>
              <a:rPr lang="en-US" sz="1100" dirty="0">
                <a:solidFill>
                  <a:srgbClr val="6D6E71"/>
                </a:solidFill>
              </a:rPr>
              <a:t>GP support has been good…but some doctors I’ve seen have a very flippant attitude and didn't know how or what to do to help or indeed how to talk to me</a:t>
            </a:r>
            <a:r>
              <a:rPr kumimoji="0" lang="en-GB" sz="1100" b="0" i="0" u="none" strike="noStrike" kern="1200" cap="none" spc="0" normalizeH="0" baseline="0" noProof="0" dirty="0">
                <a:ln>
                  <a:noFill/>
                </a:ln>
                <a:solidFill>
                  <a:srgbClr val="6D6E71"/>
                </a:solidFill>
                <a:effectLst/>
                <a:uLnTx/>
                <a:uFillTx/>
                <a:ea typeface="+mn-ea"/>
                <a:cs typeface="+mn-cs"/>
              </a:rPr>
              <a:t>.”</a:t>
            </a:r>
          </a:p>
        </p:txBody>
      </p:sp>
      <p:sp>
        <p:nvSpPr>
          <p:cNvPr id="32" name="Speech Bubble: Rectangle with Corners Rounded 31">
            <a:extLst>
              <a:ext uri="{FF2B5EF4-FFF2-40B4-BE49-F238E27FC236}">
                <a16:creationId xmlns:a16="http://schemas.microsoft.com/office/drawing/2014/main" xmlns="" id="{AC44B5FC-C21D-4916-9012-FAFE5BB5AA9E}"/>
              </a:ext>
            </a:extLst>
          </p:cNvPr>
          <p:cNvSpPr/>
          <p:nvPr/>
        </p:nvSpPr>
        <p:spPr>
          <a:xfrm>
            <a:off x="4868743" y="1727837"/>
            <a:ext cx="3691506" cy="715895"/>
          </a:xfrm>
          <a:prstGeom prst="wedgeRoundRectCallout">
            <a:avLst>
              <a:gd name="adj1" fmla="val -49322"/>
              <a:gd name="adj2" fmla="val 71675"/>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 “</a:t>
            </a:r>
            <a:r>
              <a:rPr kumimoji="0" lang="en-US" sz="1100" b="0" i="0" u="none" strike="noStrike" kern="1200" cap="none" spc="0" normalizeH="0" baseline="0" noProof="0" dirty="0">
                <a:ln>
                  <a:noFill/>
                </a:ln>
                <a:solidFill>
                  <a:srgbClr val="6D6E71"/>
                </a:solidFill>
                <a:effectLst/>
                <a:uLnTx/>
                <a:uFillTx/>
                <a:ea typeface="+mn-ea"/>
                <a:cs typeface="+mn-cs"/>
              </a:rPr>
              <a:t>I’m concerned that</a:t>
            </a:r>
            <a:r>
              <a:rPr lang="en-US" sz="1100" dirty="0">
                <a:solidFill>
                  <a:srgbClr val="6D6E71"/>
                </a:solidFill>
              </a:rPr>
              <a:t> [healthcare professionals] treat their patients with compassion and dignity and remember that we are all humans.”</a:t>
            </a:r>
            <a:endParaRPr kumimoji="0" lang="en-GB" sz="1100" b="0" i="0" u="none" strike="noStrike" kern="1200" cap="none" spc="0" normalizeH="0" baseline="0" noProof="0" dirty="0">
              <a:ln>
                <a:noFill/>
              </a:ln>
              <a:solidFill>
                <a:srgbClr val="6D6E71"/>
              </a:solidFill>
              <a:effectLst/>
              <a:uLnTx/>
              <a:uFillTx/>
              <a:ea typeface="+mn-ea"/>
              <a:cs typeface="+mn-cs"/>
            </a:endParaRPr>
          </a:p>
        </p:txBody>
      </p:sp>
      <p:sp>
        <p:nvSpPr>
          <p:cNvPr id="33" name="Speech Bubble: Rectangle with Corners Rounded 32">
            <a:extLst>
              <a:ext uri="{FF2B5EF4-FFF2-40B4-BE49-F238E27FC236}">
                <a16:creationId xmlns:a16="http://schemas.microsoft.com/office/drawing/2014/main" xmlns="" id="{6BBE6452-7EE2-4BED-A459-83FEB7550343}"/>
              </a:ext>
            </a:extLst>
          </p:cNvPr>
          <p:cNvSpPr/>
          <p:nvPr/>
        </p:nvSpPr>
        <p:spPr>
          <a:xfrm>
            <a:off x="4752069" y="2715841"/>
            <a:ext cx="1645042" cy="1279402"/>
          </a:xfrm>
          <a:prstGeom prst="wedgeRoundRectCallout">
            <a:avLst>
              <a:gd name="adj1" fmla="val -61018"/>
              <a:gd name="adj2" fmla="val -45430"/>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 “</a:t>
            </a:r>
            <a:r>
              <a:rPr lang="en-US" sz="1100" dirty="0">
                <a:solidFill>
                  <a:srgbClr val="6D6E71"/>
                </a:solidFill>
              </a:rPr>
              <a:t>I want staff who care and are considerate to a patient’s needs and how to communicate</a:t>
            </a:r>
            <a:r>
              <a:rPr kumimoji="0" lang="en-GB" sz="1100" b="0" i="0" u="none" strike="noStrike" kern="1200" cap="none" spc="0" normalizeH="0" baseline="0" noProof="0" dirty="0">
                <a:ln>
                  <a:noFill/>
                </a:ln>
                <a:solidFill>
                  <a:srgbClr val="6D6E71"/>
                </a:solidFill>
                <a:effectLst/>
                <a:uLnTx/>
                <a:uFillTx/>
                <a:ea typeface="+mn-ea"/>
                <a:cs typeface="+mn-cs"/>
              </a:rPr>
              <a:t>.”</a:t>
            </a:r>
          </a:p>
        </p:txBody>
      </p:sp>
      <p:sp>
        <p:nvSpPr>
          <p:cNvPr id="34" name="Speech Bubble: Rectangle with Corners Rounded 33">
            <a:extLst>
              <a:ext uri="{FF2B5EF4-FFF2-40B4-BE49-F238E27FC236}">
                <a16:creationId xmlns:a16="http://schemas.microsoft.com/office/drawing/2014/main" xmlns="" id="{89566DCB-6657-4C32-B169-AFE3B2F533C1}"/>
              </a:ext>
            </a:extLst>
          </p:cNvPr>
          <p:cNvSpPr/>
          <p:nvPr/>
        </p:nvSpPr>
        <p:spPr>
          <a:xfrm>
            <a:off x="4774779" y="4267353"/>
            <a:ext cx="3785470" cy="818716"/>
          </a:xfrm>
          <a:prstGeom prst="wedgeRoundRectCallout">
            <a:avLst>
              <a:gd name="adj1" fmla="val -57828"/>
              <a:gd name="adj2" fmla="val -22250"/>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 “</a:t>
            </a:r>
            <a:r>
              <a:rPr lang="en-US" sz="1100" dirty="0">
                <a:solidFill>
                  <a:srgbClr val="6D6E71"/>
                </a:solidFill>
              </a:rPr>
              <a:t>Qualities that are important to me are caring, empathy, knowledge and specialist experience…and I would travel to get access [to that] level of care and support.</a:t>
            </a:r>
            <a:r>
              <a:rPr kumimoji="0" lang="en-GB" sz="1100" b="0" i="0" u="none" strike="noStrike" kern="1200" cap="none" spc="0" normalizeH="0" baseline="0" noProof="0" dirty="0">
                <a:ln>
                  <a:noFill/>
                </a:ln>
                <a:solidFill>
                  <a:srgbClr val="6D6E71"/>
                </a:solidFill>
                <a:effectLst/>
                <a:uLnTx/>
                <a:uFillTx/>
                <a:ea typeface="+mn-ea"/>
                <a:cs typeface="+mn-cs"/>
              </a:rPr>
              <a:t>”</a:t>
            </a:r>
          </a:p>
        </p:txBody>
      </p:sp>
    </p:spTree>
    <p:extLst>
      <p:ext uri="{BB962C8B-B14F-4D97-AF65-F5344CB8AC3E}">
        <p14:creationId xmlns:p14="http://schemas.microsoft.com/office/powerpoint/2010/main" val="148686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2A6497-DEE1-4A67-A91A-F4E6D753CC7B}"/>
              </a:ext>
            </a:extLst>
          </p:cNvPr>
          <p:cNvSpPr txBox="1"/>
          <p:nvPr/>
        </p:nvSpPr>
        <p:spPr>
          <a:xfrm>
            <a:off x="396081" y="895692"/>
            <a:ext cx="8351838" cy="1113905"/>
          </a:xfrm>
          <a:prstGeom prst="rect">
            <a:avLst/>
          </a:prstGeom>
        </p:spPr>
        <p:txBody>
          <a:bodyPr vert="horz" wrap="square" lIns="91440" tIns="45720" rIns="91440" bIns="45720" rtlCol="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GB" sz="1600" b="1" i="0" u="none" strike="noStrike" kern="1200" cap="none" spc="0" normalizeH="0" baseline="0" noProof="0" dirty="0">
              <a:ln>
                <a:noFill/>
              </a:ln>
              <a:solidFill>
                <a:srgbClr val="6D6E71"/>
              </a:solidFill>
              <a:effectLst/>
              <a:uLnTx/>
              <a:uFillTx/>
              <a:latin typeface="Verdana"/>
              <a:ea typeface="+mn-ea"/>
              <a:cs typeface="+mn-cs"/>
            </a:endParaRPr>
          </a:p>
        </p:txBody>
      </p:sp>
      <p:sp>
        <p:nvSpPr>
          <p:cNvPr id="7" name="TextBox 6">
            <a:extLst>
              <a:ext uri="{FF2B5EF4-FFF2-40B4-BE49-F238E27FC236}">
                <a16:creationId xmlns:a16="http://schemas.microsoft.com/office/drawing/2014/main" xmlns="" id="{FE1EC33A-620E-4BD8-86C0-DCFC741A55BF}"/>
              </a:ext>
            </a:extLst>
          </p:cNvPr>
          <p:cNvSpPr txBox="1"/>
          <p:nvPr/>
        </p:nvSpPr>
        <p:spPr>
          <a:xfrm>
            <a:off x="323529" y="1175554"/>
            <a:ext cx="4312640" cy="3616375"/>
          </a:xfrm>
          <a:prstGeom prst="rect">
            <a:avLst/>
          </a:prstGeom>
          <a:noFill/>
        </p:spPr>
        <p:txBody>
          <a:bodyPr wrap="square" rtlCol="0">
            <a:spAutoFit/>
          </a:bodyPr>
          <a:lstStyle/>
          <a:p>
            <a:pPr marL="177750" lvl="0" indent="-177750">
              <a:spcAft>
                <a:spcPts val="1000"/>
              </a:spcAft>
              <a:buFont typeface="Arial" panose="020B0604020202020204" pitchFamily="34" charset="0"/>
              <a:buChar char="•"/>
              <a:defRPr/>
            </a:pPr>
            <a:r>
              <a:rPr lang="en-US" sz="1200" dirty="0">
                <a:solidFill>
                  <a:srgbClr val="6D6E71"/>
                </a:solidFill>
              </a:rPr>
              <a:t>Consistent with the survey finding, participants were less concerned, on the whole, with the role or qualifications (whether GP or specialist) of their healthcare professional than they were with whether they were willing and able to listen to and help them. </a:t>
            </a:r>
          </a:p>
          <a:p>
            <a:pPr marL="177750" lvl="0" indent="-177750">
              <a:spcAft>
                <a:spcPts val="1000"/>
              </a:spcAft>
              <a:buFont typeface="Arial" panose="020B0604020202020204" pitchFamily="34" charset="0"/>
              <a:buChar char="•"/>
              <a:defRPr/>
            </a:pPr>
            <a:r>
              <a:rPr lang="en-US" sz="1200" dirty="0">
                <a:solidFill>
                  <a:srgbClr val="6D6E71"/>
                </a:solidFill>
              </a:rPr>
              <a:t>Generally speaking, participants felt that seeing a generalist was in most instances the more practical option and seemed to accept that specialist services may require some travel on their part. </a:t>
            </a:r>
          </a:p>
          <a:p>
            <a:pPr marL="177750" lvl="0" indent="-177750">
              <a:spcAft>
                <a:spcPts val="1000"/>
              </a:spcAft>
              <a:buFont typeface="Arial" panose="020B0604020202020204" pitchFamily="34" charset="0"/>
              <a:buChar char="•"/>
              <a:defRPr/>
            </a:pPr>
            <a:r>
              <a:rPr lang="en-GB" sz="1200" dirty="0">
                <a:solidFill>
                  <a:srgbClr val="6D6E71"/>
                </a:solidFill>
              </a:rPr>
              <a:t>The general consensus was that enough staff are at hand when needed.</a:t>
            </a:r>
          </a:p>
          <a:p>
            <a:pPr marL="177750" lvl="0" indent="-177750">
              <a:spcAft>
                <a:spcPts val="1000"/>
              </a:spcAft>
              <a:buFont typeface="Arial" panose="020B0604020202020204" pitchFamily="34" charset="0"/>
              <a:buChar char="•"/>
              <a:defRPr/>
            </a:pPr>
            <a:r>
              <a:rPr lang="en-US" sz="1200" dirty="0">
                <a:solidFill>
                  <a:srgbClr val="6D6E71"/>
                </a:solidFill>
              </a:rPr>
              <a:t>However, evidence suggests that some feel they have been affected by inadequate staff numbers. Moreover, participants tended to attribute their long wait times, especially in A&amp;E, to acute staff shortages and recruitment and retention problems.  </a:t>
            </a:r>
          </a:p>
        </p:txBody>
      </p:sp>
      <p:sp>
        <p:nvSpPr>
          <p:cNvPr id="9" name="Speech Bubble: Rectangle with Corners Rounded 8">
            <a:extLst>
              <a:ext uri="{FF2B5EF4-FFF2-40B4-BE49-F238E27FC236}">
                <a16:creationId xmlns:a16="http://schemas.microsoft.com/office/drawing/2014/main" xmlns="" id="{9BFB8CD1-A06E-491B-B6F7-7EAE499E6E1E}"/>
              </a:ext>
            </a:extLst>
          </p:cNvPr>
          <p:cNvSpPr/>
          <p:nvPr/>
        </p:nvSpPr>
        <p:spPr>
          <a:xfrm>
            <a:off x="4840822" y="1293843"/>
            <a:ext cx="2074686" cy="797094"/>
          </a:xfrm>
          <a:prstGeom prst="wedgeRoundRectCallout">
            <a:avLst>
              <a:gd name="adj1" fmla="val 32418"/>
              <a:gd name="adj2" fmla="val -70588"/>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srgbClr val="6D6E71"/>
                </a:solidFill>
              </a:rPr>
              <a:t>“I want to be seen quickly – I think it more important not to wait.”</a:t>
            </a:r>
            <a:endParaRPr kumimoji="0" lang="en-GB" sz="1100" b="0" i="0" u="none" strike="noStrike" kern="1200" cap="none" spc="0" normalizeH="0" baseline="0" noProof="0" dirty="0">
              <a:ln>
                <a:noFill/>
              </a:ln>
              <a:solidFill>
                <a:srgbClr val="6D6E71"/>
              </a:solidFill>
              <a:effectLst/>
              <a:uLnTx/>
              <a:uFillTx/>
              <a:latin typeface="Verdana"/>
              <a:ea typeface="+mn-ea"/>
              <a:cs typeface="+mn-cs"/>
            </a:endParaRPr>
          </a:p>
        </p:txBody>
      </p:sp>
      <p:pic>
        <p:nvPicPr>
          <p:cNvPr id="11" name="Picture 10" descr="DJS_coloured-backgrounds_White-top.jpg">
            <a:extLst>
              <a:ext uri="{FF2B5EF4-FFF2-40B4-BE49-F238E27FC236}">
                <a16:creationId xmlns:a16="http://schemas.microsoft.com/office/drawing/2014/main" xmlns="" id="{B1575684-49F1-1B40-9EB3-20C300F98DA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2" name="Title 4">
            <a:extLst>
              <a:ext uri="{FF2B5EF4-FFF2-40B4-BE49-F238E27FC236}">
                <a16:creationId xmlns:a16="http://schemas.microsoft.com/office/drawing/2014/main" xmlns="" id="{04E58C6F-693C-C34F-8ED9-39C7E35D01BE}"/>
              </a:ext>
            </a:extLst>
          </p:cNvPr>
          <p:cNvSpPr txBox="1">
            <a:spLocks/>
          </p:cNvSpPr>
          <p:nvPr/>
        </p:nvSpPr>
        <p:spPr>
          <a:xfrm>
            <a:off x="323528" y="519063"/>
            <a:ext cx="8388696" cy="584775"/>
          </a:xfrm>
          <a:prstGeom prst="rect">
            <a:avLst/>
          </a:prstGeom>
        </p:spPr>
        <p:txBody>
          <a:bodyPr wrap="square">
            <a:spAutoFit/>
          </a:bodyPr>
          <a:lstStyle>
            <a:defPPr>
              <a:defRPr lang="en-US"/>
            </a:defPPr>
            <a:lvl1pPr>
              <a:defRPr sz="2400" b="1">
                <a:solidFill>
                  <a:schemeClr val="tx2"/>
                </a:solidFill>
                <a:latin typeface="+mj-lt"/>
              </a:defRPr>
            </a:lvl1pPr>
          </a:lstStyle>
          <a:p>
            <a:pPr lvl="0">
              <a:spcBef>
                <a:spcPct val="0"/>
              </a:spcBef>
              <a:defRPr/>
            </a:pPr>
            <a:r>
              <a:rPr lang="en-GB" sz="2800" dirty="0">
                <a:solidFill>
                  <a:srgbClr val="6D6E71"/>
                </a:solidFill>
                <a:latin typeface="Verdana" panose="020B0604030504040204" pitchFamily="34" charset="0"/>
                <a:ea typeface="Verdana" panose="020B0604030504040204" pitchFamily="34" charset="0"/>
                <a:cs typeface="Verdana" panose="020B0604030504040204" pitchFamily="34" charset="0"/>
              </a:rPr>
              <a:t>Workforce</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 Groups</a:t>
            </a:r>
            <a:r>
              <a:rPr lang="en-GB" sz="3200" dirty="0">
                <a:solidFill>
                  <a:srgbClr val="6D6E71"/>
                </a:solidFill>
                <a:latin typeface="Verdana" panose="020B0604030504040204" pitchFamily="34" charset="0"/>
                <a:ea typeface="Verdana" panose="020B0604030504040204" pitchFamily="34" charset="0"/>
                <a:cs typeface="Verdana" panose="020B0604030504040204" pitchFamily="34" charset="0"/>
              </a:rPr>
              <a:t>	 </a:t>
            </a:r>
            <a:endParaRPr lang="en-GB" sz="3200" b="0" dirty="0">
              <a:solidFill>
                <a:srgbClr val="6D6E7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Slide Number Placeholder 3">
            <a:extLst>
              <a:ext uri="{FF2B5EF4-FFF2-40B4-BE49-F238E27FC236}">
                <a16:creationId xmlns:a16="http://schemas.microsoft.com/office/drawing/2014/main" xmlns="" id="{5138A341-55D6-FD43-9DD3-240FF7A5AC3A}"/>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chemeClr val="tx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0" i="0" u="none" strike="noStrike" kern="1200" cap="none" spc="0" normalizeH="0" baseline="0" noProof="0" dirty="0">
              <a:ln>
                <a:noFill/>
              </a:ln>
              <a:solidFill>
                <a:schemeClr val="tx1"/>
              </a:solidFill>
              <a:effectLst/>
              <a:uLnTx/>
              <a:uFillTx/>
              <a:latin typeface="Verdana"/>
              <a:ea typeface="+mn-ea"/>
              <a:cs typeface="+mn-cs"/>
            </a:endParaRPr>
          </a:p>
        </p:txBody>
      </p:sp>
      <p:sp>
        <p:nvSpPr>
          <p:cNvPr id="14" name="Speech Bubble: Rectangle with Corners Rounded 8">
            <a:extLst>
              <a:ext uri="{FF2B5EF4-FFF2-40B4-BE49-F238E27FC236}">
                <a16:creationId xmlns:a16="http://schemas.microsoft.com/office/drawing/2014/main" xmlns="" id="{536F99F6-4199-1942-AE55-4D327AF86CD0}"/>
              </a:ext>
            </a:extLst>
          </p:cNvPr>
          <p:cNvSpPr/>
          <p:nvPr/>
        </p:nvSpPr>
        <p:spPr>
          <a:xfrm>
            <a:off x="4822246" y="2410932"/>
            <a:ext cx="1796716" cy="1508901"/>
          </a:xfrm>
          <a:prstGeom prst="wedgeRoundRectCallout">
            <a:avLst>
              <a:gd name="adj1" fmla="val -7761"/>
              <a:gd name="adj2" fmla="val 69193"/>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a:t>
            </a:r>
            <a:r>
              <a:rPr lang="en-US" sz="1100" dirty="0">
                <a:solidFill>
                  <a:srgbClr val="6D6E71"/>
                </a:solidFill>
              </a:rPr>
              <a:t>Being happy with who I see depends on the person – I would prefer to see the same person if I am happy with them after my first visit.</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15" name="Speech Bubble: Rectangle with Corners Rounded 8">
            <a:extLst>
              <a:ext uri="{FF2B5EF4-FFF2-40B4-BE49-F238E27FC236}">
                <a16:creationId xmlns:a16="http://schemas.microsoft.com/office/drawing/2014/main" xmlns="" id="{476DC3AC-1404-CA44-9284-9B6C310610A2}"/>
              </a:ext>
            </a:extLst>
          </p:cNvPr>
          <p:cNvSpPr/>
          <p:nvPr/>
        </p:nvSpPr>
        <p:spPr>
          <a:xfrm>
            <a:off x="7069190" y="1311777"/>
            <a:ext cx="1643034" cy="1603579"/>
          </a:xfrm>
          <a:prstGeom prst="wedgeRoundRectCallout">
            <a:avLst>
              <a:gd name="adj1" fmla="val -7761"/>
              <a:gd name="adj2" fmla="val 69193"/>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400" b="0" i="0" u="none" strike="noStrike" kern="1200" cap="none" spc="0" normalizeH="0" baseline="0" noProof="0" dirty="0">
                <a:ln>
                  <a:noFill/>
                </a:ln>
                <a:solidFill>
                  <a:srgbClr val="6D6E71"/>
                </a:solidFill>
                <a:effectLst/>
                <a:uLnTx/>
                <a:uFillTx/>
                <a:latin typeface="Verdana"/>
                <a:ea typeface="+mn-ea"/>
                <a:cs typeface="+mn-cs"/>
              </a:rPr>
              <a:t> </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I actually prefer to see the nurse practitioner at my surgery as they have seem more relaxed than the GP.</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17" name="Speech Bubble: Rectangle with Corners Rounded 8">
            <a:extLst>
              <a:ext uri="{FF2B5EF4-FFF2-40B4-BE49-F238E27FC236}">
                <a16:creationId xmlns:a16="http://schemas.microsoft.com/office/drawing/2014/main" xmlns="" id="{A20EF682-F38D-BF46-BE40-10382F87AC13}"/>
              </a:ext>
            </a:extLst>
          </p:cNvPr>
          <p:cNvSpPr/>
          <p:nvPr/>
        </p:nvSpPr>
        <p:spPr>
          <a:xfrm>
            <a:off x="4912494" y="4825592"/>
            <a:ext cx="3835425" cy="606069"/>
          </a:xfrm>
          <a:prstGeom prst="wedgeRoundRectCallout">
            <a:avLst>
              <a:gd name="adj1" fmla="val -35908"/>
              <a:gd name="adj2" fmla="val -74555"/>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“I think it is more important not to wait [so] happy to be seen by a generalist.”</a:t>
            </a:r>
          </a:p>
        </p:txBody>
      </p:sp>
      <p:pic>
        <p:nvPicPr>
          <p:cNvPr id="21" name="Picture 20">
            <a:extLst>
              <a:ext uri="{FF2B5EF4-FFF2-40B4-BE49-F238E27FC236}">
                <a16:creationId xmlns:a16="http://schemas.microsoft.com/office/drawing/2014/main" xmlns="" id="{240C2F7E-3688-BD41-9FCC-F16329F28E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276"/>
          <a:stretch/>
        </p:blipFill>
        <p:spPr>
          <a:xfrm>
            <a:off x="2807369" y="5058740"/>
            <a:ext cx="2149976" cy="1800055"/>
          </a:xfrm>
          <a:prstGeom prst="rect">
            <a:avLst/>
          </a:prstGeom>
        </p:spPr>
      </p:pic>
      <p:sp>
        <p:nvSpPr>
          <p:cNvPr id="18" name="Speech Bubble: Rectangle with Corners Rounded 8">
            <a:extLst>
              <a:ext uri="{FF2B5EF4-FFF2-40B4-BE49-F238E27FC236}">
                <a16:creationId xmlns:a16="http://schemas.microsoft.com/office/drawing/2014/main" xmlns="" id="{9330C1B9-FC98-4D6F-8CCB-CAE25295B321}"/>
              </a:ext>
            </a:extLst>
          </p:cNvPr>
          <p:cNvSpPr/>
          <p:nvPr/>
        </p:nvSpPr>
        <p:spPr>
          <a:xfrm>
            <a:off x="6915508" y="3505642"/>
            <a:ext cx="1796716" cy="991062"/>
          </a:xfrm>
          <a:prstGeom prst="wedgeRoundRectCallout">
            <a:avLst>
              <a:gd name="adj1" fmla="val -68042"/>
              <a:gd name="adj2" fmla="val 28883"/>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“If I was in the hospital, I would want to be seen by the ‘main’ person – the specialist.”</a:t>
            </a:r>
          </a:p>
        </p:txBody>
      </p:sp>
    </p:spTree>
    <p:extLst>
      <p:ext uri="{BB962C8B-B14F-4D97-AF65-F5344CB8AC3E}">
        <p14:creationId xmlns:p14="http://schemas.microsoft.com/office/powerpoint/2010/main" val="3832428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B902F7C2-1B0F-0F47-9D6D-E5A3DAE81F23}"/>
              </a:ext>
            </a:extLst>
          </p:cNvPr>
          <p:cNvSpPr txBox="1"/>
          <p:nvPr/>
        </p:nvSpPr>
        <p:spPr>
          <a:xfrm>
            <a:off x="496316" y="711756"/>
            <a:ext cx="3232548" cy="323165"/>
          </a:xfrm>
          <a:prstGeom prst="rect">
            <a:avLst/>
          </a:prstGeom>
          <a:noFill/>
        </p:spPr>
        <p:txBody>
          <a:bodyPr wrap="square" rtlCol="0">
            <a:spAutoFit/>
          </a:bodyPr>
          <a:lstStyle/>
          <a:p>
            <a:pPr lvl="0">
              <a:spcBef>
                <a:spcPts val="600"/>
              </a:spcBef>
              <a:spcAft>
                <a:spcPts val="600"/>
              </a:spcAft>
              <a:buClr>
                <a:srgbClr val="000840"/>
              </a:buClr>
              <a:defRPr/>
            </a:pPr>
            <a:r>
              <a:rPr lang="de-DE" altLang="en-US" sz="1500" dirty="0">
                <a:solidFill>
                  <a:srgbClr val="6D6E71"/>
                </a:solidFill>
                <a:latin typeface="Verdana" panose="020B0604030504040204" pitchFamily="34" charset="0"/>
                <a:ea typeface="Verdana" panose="020B0604030504040204" pitchFamily="34" charset="0"/>
                <a:cs typeface="Verdana" panose="020B0604030504040204" pitchFamily="34" charset="0"/>
              </a:rPr>
              <a:t>Section 4</a:t>
            </a:r>
            <a:endParaRPr kumimoji="0" lang="de-DE" altLang="en-US" sz="150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Oval 15">
            <a:extLst>
              <a:ext uri="{FF2B5EF4-FFF2-40B4-BE49-F238E27FC236}">
                <a16:creationId xmlns:a16="http://schemas.microsoft.com/office/drawing/2014/main" xmlns="" id="{12EC8E81-7F1F-764E-8522-628FBA9E9F3C}"/>
              </a:ext>
            </a:extLst>
          </p:cNvPr>
          <p:cNvSpPr/>
          <p:nvPr/>
        </p:nvSpPr>
        <p:spPr>
          <a:xfrm>
            <a:off x="5551775" y="914399"/>
            <a:ext cx="552621" cy="552621"/>
          </a:xfrm>
          <a:prstGeom prst="ellipse">
            <a:avLst/>
          </a:prstGeom>
          <a:solidFill>
            <a:schemeClr val="bg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a:ea typeface="+mn-ea"/>
                <a:cs typeface="+mn-cs"/>
              </a:rPr>
              <a:t> </a:t>
            </a:r>
          </a:p>
        </p:txBody>
      </p:sp>
      <p:sp>
        <p:nvSpPr>
          <p:cNvPr id="17" name="Oval 16">
            <a:extLst>
              <a:ext uri="{FF2B5EF4-FFF2-40B4-BE49-F238E27FC236}">
                <a16:creationId xmlns:a16="http://schemas.microsoft.com/office/drawing/2014/main" xmlns="" id="{0E3C3933-0EF6-A449-922B-9375B728AA8F}"/>
              </a:ext>
            </a:extLst>
          </p:cNvPr>
          <p:cNvSpPr/>
          <p:nvPr/>
        </p:nvSpPr>
        <p:spPr>
          <a:xfrm>
            <a:off x="3796130" y="2462264"/>
            <a:ext cx="2207426" cy="2207426"/>
          </a:xfrm>
          <a:prstGeom prst="ellipse">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Oval 17">
            <a:extLst>
              <a:ext uri="{FF2B5EF4-FFF2-40B4-BE49-F238E27FC236}">
                <a16:creationId xmlns:a16="http://schemas.microsoft.com/office/drawing/2014/main" xmlns="" id="{2360B2D7-2EF8-8D46-AD1A-A5F80802AACA}"/>
              </a:ext>
            </a:extLst>
          </p:cNvPr>
          <p:cNvSpPr/>
          <p:nvPr/>
        </p:nvSpPr>
        <p:spPr>
          <a:xfrm>
            <a:off x="6398215" y="5405606"/>
            <a:ext cx="891480" cy="891480"/>
          </a:xfrm>
          <a:prstGeom prst="ellipse">
            <a:avLst/>
          </a:prstGeom>
          <a:solidFill>
            <a:schemeClr val="tx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20" name="Group 19">
            <a:extLst>
              <a:ext uri="{FF2B5EF4-FFF2-40B4-BE49-F238E27FC236}">
                <a16:creationId xmlns:a16="http://schemas.microsoft.com/office/drawing/2014/main" xmlns="" id="{B4590983-55BF-1648-9BFC-5DE55BE32828}"/>
              </a:ext>
            </a:extLst>
          </p:cNvPr>
          <p:cNvGrpSpPr/>
          <p:nvPr/>
        </p:nvGrpSpPr>
        <p:grpSpPr>
          <a:xfrm>
            <a:off x="542578" y="644858"/>
            <a:ext cx="3325518" cy="1000352"/>
            <a:chOff x="542577" y="718010"/>
            <a:chExt cx="3310095" cy="1000352"/>
          </a:xfrm>
        </p:grpSpPr>
        <p:cxnSp>
          <p:nvCxnSpPr>
            <p:cNvPr id="21" name="Straight Connector 20">
              <a:extLst>
                <a:ext uri="{FF2B5EF4-FFF2-40B4-BE49-F238E27FC236}">
                  <a16:creationId xmlns:a16="http://schemas.microsoft.com/office/drawing/2014/main" xmlns="" id="{CD6D83B1-4AE1-8846-B4B6-C224DEE98385}"/>
                </a:ext>
              </a:extLst>
            </p:cNvPr>
            <p:cNvCxnSpPr/>
            <p:nvPr/>
          </p:nvCxnSpPr>
          <p:spPr>
            <a:xfrm>
              <a:off x="563450" y="718010"/>
              <a:ext cx="3289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3D0BDAA6-D53E-B74C-8FCB-D236309E892E}"/>
                </a:ext>
              </a:extLst>
            </p:cNvPr>
            <p:cNvCxnSpPr/>
            <p:nvPr/>
          </p:nvCxnSpPr>
          <p:spPr>
            <a:xfrm>
              <a:off x="542577" y="1718362"/>
              <a:ext cx="328922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3" name="Picture 22" descr="DJS_RESEARCH_LOGO_RGB_SCREEN.png">
            <a:extLst>
              <a:ext uri="{FF2B5EF4-FFF2-40B4-BE49-F238E27FC236}">
                <a16:creationId xmlns:a16="http://schemas.microsoft.com/office/drawing/2014/main" xmlns="" id="{ADA9E1D7-94E2-8F47-9EFF-E9E73319C9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1051" y="585978"/>
            <a:ext cx="1481293" cy="889422"/>
          </a:xfrm>
          <a:prstGeom prst="rect">
            <a:avLst/>
          </a:prstGeom>
        </p:spPr>
      </p:pic>
      <p:sp>
        <p:nvSpPr>
          <p:cNvPr id="24" name="Rectangle 23">
            <a:extLst>
              <a:ext uri="{FF2B5EF4-FFF2-40B4-BE49-F238E27FC236}">
                <a16:creationId xmlns:a16="http://schemas.microsoft.com/office/drawing/2014/main" xmlns="" id="{EBCA12BF-9F10-8144-8FBD-BD8B150E9A69}"/>
              </a:ext>
            </a:extLst>
          </p:cNvPr>
          <p:cNvSpPr/>
          <p:nvPr/>
        </p:nvSpPr>
        <p:spPr>
          <a:xfrm>
            <a:off x="501469" y="1010912"/>
            <a:ext cx="2704587" cy="477054"/>
          </a:xfrm>
          <a:prstGeom prst="rect">
            <a:avLst/>
          </a:prstGeom>
        </p:spPr>
        <p:txBody>
          <a:bodyPr wrap="none">
            <a:spAutoFit/>
          </a:bodyPr>
          <a:lstStyle/>
          <a:p>
            <a:pPr>
              <a:lnSpc>
                <a:spcPts val="2960"/>
              </a:lnSpc>
            </a:pPr>
            <a:r>
              <a:rPr lang="en-US" sz="2800" b="1" dirty="0"/>
              <a:t>Affordability</a:t>
            </a:r>
          </a:p>
        </p:txBody>
      </p:sp>
      <p:pic>
        <p:nvPicPr>
          <p:cNvPr id="25" name="Picture 24">
            <a:extLst>
              <a:ext uri="{FF2B5EF4-FFF2-40B4-BE49-F238E27FC236}">
                <a16:creationId xmlns:a16="http://schemas.microsoft.com/office/drawing/2014/main" xmlns="" id="{BC75593E-7FC5-5440-9042-E02058818E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175"/>
          <a:stretch/>
        </p:blipFill>
        <p:spPr>
          <a:xfrm rot="21446175">
            <a:off x="5014590" y="1929529"/>
            <a:ext cx="2275216" cy="1646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xmlns="" id="{37E302F5-EBE8-034A-8C13-8AC4DE3D65DE}"/>
              </a:ext>
            </a:extLst>
          </p:cNvPr>
          <p:cNvPicPr>
            <a:picLocks noChangeAspect="1"/>
          </p:cNvPicPr>
          <p:nvPr/>
        </p:nvPicPr>
        <p:blipFill>
          <a:blip r:embed="rId4"/>
          <a:stretch>
            <a:fillRect/>
          </a:stretch>
        </p:blipFill>
        <p:spPr>
          <a:xfrm rot="381372">
            <a:off x="6379365" y="3266831"/>
            <a:ext cx="2212054" cy="1659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a:extLst>
              <a:ext uri="{FF2B5EF4-FFF2-40B4-BE49-F238E27FC236}">
                <a16:creationId xmlns:a16="http://schemas.microsoft.com/office/drawing/2014/main" xmlns="" id="{1DD785A5-00DC-CD4A-A348-4BD6A539D6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97195">
            <a:off x="4787221" y="4135677"/>
            <a:ext cx="1790700" cy="1790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TextBox 27">
            <a:extLst>
              <a:ext uri="{FF2B5EF4-FFF2-40B4-BE49-F238E27FC236}">
                <a16:creationId xmlns:a16="http://schemas.microsoft.com/office/drawing/2014/main" xmlns="" id="{C8F1790F-EAAE-3F48-99F5-8A42B4BB48D7}"/>
              </a:ext>
            </a:extLst>
          </p:cNvPr>
          <p:cNvSpPr txBox="1"/>
          <p:nvPr/>
        </p:nvSpPr>
        <p:spPr>
          <a:xfrm>
            <a:off x="-134112" y="2121408"/>
            <a:ext cx="0" cy="0"/>
          </a:xfrm>
          <a:prstGeom prst="rect">
            <a:avLst/>
          </a:prstGeom>
        </p:spPr>
        <p:txBody>
          <a:bodyPr vert="horz" wrap="none" lIns="91440" tIns="45720" rIns="91440" bIns="45720" rtlCol="0" anchor="ctr">
            <a:normAutofit fontScale="25000" lnSpcReduction="20000"/>
          </a:bodyPr>
          <a:lstStyle/>
          <a:p>
            <a:pPr algn="just">
              <a:lnSpc>
                <a:spcPct val="120000"/>
              </a:lnSpc>
              <a:spcBef>
                <a:spcPts val="600"/>
              </a:spcBef>
              <a:spcAft>
                <a:spcPts val="600"/>
              </a:spcAft>
            </a:pPr>
            <a:endParaRPr lang="en-US" sz="1400" dirty="0"/>
          </a:p>
        </p:txBody>
      </p:sp>
      <p:sp>
        <p:nvSpPr>
          <p:cNvPr id="29" name="Slide Number Placeholder 3">
            <a:extLst>
              <a:ext uri="{FF2B5EF4-FFF2-40B4-BE49-F238E27FC236}">
                <a16:creationId xmlns:a16="http://schemas.microsoft.com/office/drawing/2014/main" xmlns="" id="{AB083374-D130-784F-B0CA-6667F75BE052}"/>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chemeClr val="tx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0" i="0" u="none" strike="noStrike" kern="1200" cap="none" spc="0" normalizeH="0" baseline="0" noProof="0" dirty="0">
              <a:ln>
                <a:noFill/>
              </a:ln>
              <a:solidFill>
                <a:schemeClr val="tx1"/>
              </a:solidFill>
              <a:effectLst/>
              <a:uLnTx/>
              <a:uFillTx/>
              <a:latin typeface="Verdana"/>
              <a:ea typeface="+mn-ea"/>
              <a:cs typeface="+mn-cs"/>
            </a:endParaRPr>
          </a:p>
        </p:txBody>
      </p:sp>
    </p:spTree>
    <p:extLst>
      <p:ext uri="{BB962C8B-B14F-4D97-AF65-F5344CB8AC3E}">
        <p14:creationId xmlns:p14="http://schemas.microsoft.com/office/powerpoint/2010/main" val="3132845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19" name="Picture 18" descr="DJS_coloured-backgrounds-whit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2" name="TextBox 1">
            <a:extLst>
              <a:ext uri="{FF2B5EF4-FFF2-40B4-BE49-F238E27FC236}">
                <a16:creationId xmlns:a16="http://schemas.microsoft.com/office/drawing/2014/main" xmlns="" id="{082E1F3E-AE10-4C67-8F84-8E95B843D169}"/>
              </a:ext>
            </a:extLst>
          </p:cNvPr>
          <p:cNvSpPr txBox="1"/>
          <p:nvPr/>
        </p:nvSpPr>
        <p:spPr>
          <a:xfrm>
            <a:off x="307486" y="2426991"/>
            <a:ext cx="4521188" cy="3323987"/>
          </a:xfrm>
          <a:prstGeom prst="rect">
            <a:avLst/>
          </a:prstGeom>
          <a:noFill/>
        </p:spPr>
        <p:txBody>
          <a:bodyPr wrap="square" rtlCol="0">
            <a:spAutoFit/>
          </a:bodyPr>
          <a:lstStyle/>
          <a:p>
            <a:pPr lvl="0"/>
            <a:r>
              <a:rPr lang="en-US" sz="1400" b="1" dirty="0">
                <a:solidFill>
                  <a:prstClr val="white"/>
                </a:solidFill>
              </a:rPr>
              <a:t>These are some things you might </a:t>
            </a:r>
            <a:br>
              <a:rPr lang="en-US" sz="1400" b="1" dirty="0">
                <a:solidFill>
                  <a:prstClr val="white"/>
                </a:solidFill>
              </a:rPr>
            </a:br>
            <a:r>
              <a:rPr lang="en-US" sz="1400" b="1" dirty="0">
                <a:solidFill>
                  <a:prstClr val="white"/>
                </a:solidFill>
              </a:rPr>
              <a:t>want to think about in your answer:</a:t>
            </a:r>
          </a:p>
          <a:p>
            <a:pPr lvl="0"/>
            <a:endParaRPr lang="en-US" sz="1400" dirty="0">
              <a:solidFill>
                <a:prstClr val="white"/>
              </a:solidFill>
            </a:endParaRPr>
          </a:p>
          <a:p>
            <a:pPr marL="285750" lvl="0" indent="-285750">
              <a:buFont typeface="Arial" panose="020B0604020202020204" pitchFamily="34" charset="0"/>
              <a:buChar char="•"/>
            </a:pPr>
            <a:r>
              <a:rPr lang="en-US" sz="1400" dirty="0">
                <a:solidFill>
                  <a:prstClr val="white"/>
                </a:solidFill>
              </a:rPr>
              <a:t>The NHS is funded using public money. </a:t>
            </a:r>
          </a:p>
          <a:p>
            <a:pPr lvl="0"/>
            <a:endParaRPr lang="en-US" sz="1400" dirty="0">
              <a:solidFill>
                <a:prstClr val="white"/>
              </a:solidFill>
            </a:endParaRPr>
          </a:p>
          <a:p>
            <a:pPr marL="742950" lvl="1" indent="-285750">
              <a:buFont typeface="Arial" panose="020B0604020202020204" pitchFamily="34" charset="0"/>
              <a:buChar char="•"/>
            </a:pPr>
            <a:r>
              <a:rPr lang="en-US" sz="1400" dirty="0">
                <a:solidFill>
                  <a:prstClr val="white"/>
                </a:solidFill>
              </a:rPr>
              <a:t>If it costs more initially, if we were to </a:t>
            </a:r>
            <a:br>
              <a:rPr lang="en-US" sz="1400" dirty="0">
                <a:solidFill>
                  <a:prstClr val="white"/>
                </a:solidFill>
              </a:rPr>
            </a:br>
            <a:r>
              <a:rPr lang="en-US" sz="1400" dirty="0">
                <a:solidFill>
                  <a:prstClr val="white"/>
                </a:solidFill>
              </a:rPr>
              <a:t>change the way we delivered a service, </a:t>
            </a:r>
            <a:br>
              <a:rPr lang="en-US" sz="1400" dirty="0">
                <a:solidFill>
                  <a:prstClr val="white"/>
                </a:solidFill>
              </a:rPr>
            </a:br>
            <a:r>
              <a:rPr lang="en-US" sz="1400" dirty="0">
                <a:solidFill>
                  <a:prstClr val="white"/>
                </a:solidFill>
              </a:rPr>
              <a:t>how would you feel about this? (For </a:t>
            </a:r>
            <a:br>
              <a:rPr lang="en-US" sz="1400" dirty="0">
                <a:solidFill>
                  <a:prstClr val="white"/>
                </a:solidFill>
              </a:rPr>
            </a:br>
            <a:r>
              <a:rPr lang="en-US" sz="1400" dirty="0">
                <a:solidFill>
                  <a:prstClr val="white"/>
                </a:solidFill>
              </a:rPr>
              <a:t>example, if we needed to make some </a:t>
            </a:r>
            <a:br>
              <a:rPr lang="en-US" sz="1400" dirty="0">
                <a:solidFill>
                  <a:prstClr val="white"/>
                </a:solidFill>
              </a:rPr>
            </a:br>
            <a:r>
              <a:rPr lang="en-US" sz="1400" dirty="0">
                <a:solidFill>
                  <a:prstClr val="white"/>
                </a:solidFill>
              </a:rPr>
              <a:t>changes to the environment if a service needed to be bigger or moved.)</a:t>
            </a:r>
          </a:p>
          <a:p>
            <a:pPr marL="177750" lvl="0" indent="-177750">
              <a:buFont typeface="Arial" panose="020B0604020202020204" pitchFamily="34" charset="0"/>
              <a:buChar char="•"/>
            </a:pPr>
            <a:endParaRPr lang="en-US" sz="1400" dirty="0">
              <a:solidFill>
                <a:prstClr val="white"/>
              </a:solidFill>
            </a:endParaRPr>
          </a:p>
          <a:p>
            <a:pPr marL="285750" lvl="0" indent="-285750">
              <a:buFont typeface="Arial" panose="020B0604020202020204" pitchFamily="34" charset="0"/>
              <a:buChar char="•"/>
            </a:pPr>
            <a:r>
              <a:rPr lang="en-US" sz="1400" dirty="0">
                <a:solidFill>
                  <a:prstClr val="white"/>
                </a:solidFill>
              </a:rPr>
              <a:t>If a new building needed to be purpose-</a:t>
            </a:r>
            <a:br>
              <a:rPr lang="en-US" sz="1400" dirty="0">
                <a:solidFill>
                  <a:prstClr val="white"/>
                </a:solidFill>
              </a:rPr>
            </a:br>
            <a:r>
              <a:rPr lang="en-US" sz="1400" dirty="0">
                <a:solidFill>
                  <a:prstClr val="white"/>
                </a:solidFill>
              </a:rPr>
              <a:t>built for the service, how would you feel about this?</a:t>
            </a:r>
          </a:p>
        </p:txBody>
      </p:sp>
      <p:pic>
        <p:nvPicPr>
          <p:cNvPr id="8" name="Picture 7" descr="Untitled-42 copy-.png">
            <a:extLst>
              <a:ext uri="{FF2B5EF4-FFF2-40B4-BE49-F238E27FC236}">
                <a16:creationId xmlns:a16="http://schemas.microsoft.com/office/drawing/2014/main" xmlns="" id="{8EFCC3D0-3F52-1847-B12D-82F5AF1E76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9" t="11559" r="174" b="10137"/>
          <a:stretch/>
        </p:blipFill>
        <p:spPr>
          <a:xfrm>
            <a:off x="0" y="1266391"/>
            <a:ext cx="9135519" cy="979029"/>
          </a:xfrm>
          <a:prstGeom prst="rect">
            <a:avLst/>
          </a:prstGeom>
          <a:effectLst>
            <a:outerShdw blurRad="50800" dist="38100" dir="5400000" algn="t" rotWithShape="0">
              <a:prstClr val="black">
                <a:alpha val="40000"/>
              </a:prstClr>
            </a:outerShdw>
          </a:effectLst>
        </p:spPr>
      </p:pic>
      <p:sp>
        <p:nvSpPr>
          <p:cNvPr id="9" name="Title 4">
            <a:extLst>
              <a:ext uri="{FF2B5EF4-FFF2-40B4-BE49-F238E27FC236}">
                <a16:creationId xmlns:a16="http://schemas.microsoft.com/office/drawing/2014/main" xmlns="" id="{1FFAEB9A-951B-9946-AE1B-EB142F058735}"/>
              </a:ext>
            </a:extLst>
          </p:cNvPr>
          <p:cNvSpPr txBox="1">
            <a:spLocks/>
          </p:cNvSpPr>
          <p:nvPr/>
        </p:nvSpPr>
        <p:spPr>
          <a:xfrm>
            <a:off x="539553" y="1462913"/>
            <a:ext cx="8136903" cy="523220"/>
          </a:xfrm>
          <a:prstGeom prst="rect">
            <a:avLst/>
          </a:prstGeom>
        </p:spPr>
        <p:txBody>
          <a:bodyPr wrap="square">
            <a:spAutoFit/>
          </a:bodyPr>
          <a:lstStyle>
            <a:defPPr>
              <a:defRPr lang="en-US"/>
            </a:defPPr>
            <a:lvl1pPr>
              <a:defRPr sz="2400" b="1">
                <a:solidFill>
                  <a:schemeClr val="tx2"/>
                </a:solidFill>
                <a:latin typeface="+mj-lt"/>
              </a:defRPr>
            </a:lvl1pPr>
          </a:lstStyle>
          <a:p>
            <a:pPr algn="ctr">
              <a:defRPr/>
            </a:pPr>
            <a:r>
              <a:rPr lang="en-US" sz="1400" dirty="0">
                <a:solidFill>
                  <a:schemeClr val="accent2"/>
                </a:solidFill>
                <a:cs typeface="Arial" charset="0"/>
              </a:rPr>
              <a:t>In your opinion, what’s the most important thing for us </a:t>
            </a:r>
            <a:br>
              <a:rPr lang="en-US" sz="1400" dirty="0">
                <a:solidFill>
                  <a:schemeClr val="accent2"/>
                </a:solidFill>
                <a:cs typeface="Arial" charset="0"/>
              </a:rPr>
            </a:br>
            <a:r>
              <a:rPr lang="en-US" sz="1400" dirty="0">
                <a:solidFill>
                  <a:schemeClr val="accent2"/>
                </a:solidFill>
                <a:cs typeface="Arial" charset="0"/>
              </a:rPr>
              <a:t>to consider when we are thinking about affordability?</a:t>
            </a:r>
            <a:endParaRPr lang="en-US" sz="1200" dirty="0">
              <a:solidFill>
                <a:schemeClr val="accent2"/>
              </a:solidFill>
              <a:cs typeface="Arial" charset="0"/>
            </a:endParaRPr>
          </a:p>
        </p:txBody>
      </p:sp>
      <p:sp>
        <p:nvSpPr>
          <p:cNvPr id="10" name="TextBox 9">
            <a:extLst>
              <a:ext uri="{FF2B5EF4-FFF2-40B4-BE49-F238E27FC236}">
                <a16:creationId xmlns:a16="http://schemas.microsoft.com/office/drawing/2014/main" xmlns="" id="{57723266-6A67-C34A-A64A-76D4256D291C}"/>
              </a:ext>
            </a:extLst>
          </p:cNvPr>
          <p:cNvSpPr txBox="1"/>
          <p:nvPr/>
        </p:nvSpPr>
        <p:spPr>
          <a:xfrm>
            <a:off x="323528" y="52951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lvl="0">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Q02:</a:t>
            </a:r>
            <a:r>
              <a:rPr lang="en-US" sz="2800" baseline="0" dirty="0">
                <a:solidFill>
                  <a:prstClr val="white"/>
                </a:solidFill>
              </a:rPr>
              <a:t> </a:t>
            </a:r>
            <a:r>
              <a:rPr lang="en-US" sz="2800" b="0" baseline="0" dirty="0">
                <a:solidFill>
                  <a:prstClr val="white"/>
                </a:solidFill>
              </a:rPr>
              <a:t>Affordability</a:t>
            </a:r>
            <a:endPar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Slide Number Placeholder 3">
            <a:extLst>
              <a:ext uri="{FF2B5EF4-FFF2-40B4-BE49-F238E27FC236}">
                <a16:creationId xmlns:a16="http://schemas.microsoft.com/office/drawing/2014/main" xmlns="" id="{4C0114D6-3592-AF4E-837E-C9AF74E54087}"/>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chemeClr val="bg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0" i="0" u="none" strike="noStrike" kern="1200" cap="none" spc="0" normalizeH="0" baseline="0" noProof="0" dirty="0">
              <a:ln>
                <a:noFill/>
              </a:ln>
              <a:solidFill>
                <a:schemeClr val="bg1"/>
              </a:solidFill>
              <a:effectLst/>
              <a:uLnTx/>
              <a:uFillTx/>
              <a:latin typeface="Verdana"/>
              <a:ea typeface="+mn-ea"/>
              <a:cs typeface="+mn-cs"/>
            </a:endParaRPr>
          </a:p>
        </p:txBody>
      </p:sp>
      <p:pic>
        <p:nvPicPr>
          <p:cNvPr id="4" name="Picture 3">
            <a:extLst>
              <a:ext uri="{FF2B5EF4-FFF2-40B4-BE49-F238E27FC236}">
                <a16:creationId xmlns:a16="http://schemas.microsoft.com/office/drawing/2014/main" xmlns="" id="{D53DAA24-92EA-9242-856B-E8E10D2D8F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47" t="15986" r="19212" b="21525"/>
          <a:stretch/>
        </p:blipFill>
        <p:spPr>
          <a:xfrm>
            <a:off x="6997028" y="4693323"/>
            <a:ext cx="1417550" cy="1427749"/>
          </a:xfrm>
          <a:prstGeom prst="rect">
            <a:avLst/>
          </a:prstGeom>
        </p:spPr>
      </p:pic>
    </p:spTree>
    <p:extLst>
      <p:ext uri="{BB962C8B-B14F-4D97-AF65-F5344CB8AC3E}">
        <p14:creationId xmlns:p14="http://schemas.microsoft.com/office/powerpoint/2010/main" val="330817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descr="DJS_coloured-backgrounds-white.png">
            <a:extLst>
              <a:ext uri="{FF2B5EF4-FFF2-40B4-BE49-F238E27FC236}">
                <a16:creationId xmlns:a16="http://schemas.microsoft.com/office/drawing/2014/main" xmlns="" id="{CEAF7201-4551-204A-AC34-C76AC6083BA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115067691"/>
              </p:ext>
            </p:extLst>
          </p:nvPr>
        </p:nvGraphicFramePr>
        <p:xfrm>
          <a:off x="4520122" y="2809720"/>
          <a:ext cx="4104456" cy="3242424"/>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xmlns="" val="20000"/>
                    </a:ext>
                  </a:extLst>
                </a:gridCol>
              </a:tblGrid>
              <a:tr h="380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bg1"/>
                          </a:solidFill>
                          <a:latin typeface="+mn-lt"/>
                          <a:ea typeface="+mn-ea"/>
                          <a:cs typeface="Arial" charset="0"/>
                        </a:rPr>
                        <a:t>Introduction and Methodology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80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bg1"/>
                          </a:solidFill>
                          <a:latin typeface="+mn-lt"/>
                          <a:ea typeface="+mn-ea"/>
                          <a:cs typeface="Arial" charset="0"/>
                        </a:rPr>
                        <a:t>Demographics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80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bg1"/>
                          </a:solidFill>
                          <a:latin typeface="+mn-lt"/>
                          <a:ea typeface="+mn-ea"/>
                          <a:cs typeface="Arial" charset="0"/>
                        </a:rPr>
                        <a:t>Workforce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80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bg1"/>
                          </a:solidFill>
                          <a:latin typeface="+mn-lt"/>
                          <a:ea typeface="+mn-ea"/>
                          <a:cs typeface="Arial" charset="0"/>
                        </a:rPr>
                        <a:t>Affordability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80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bg1"/>
                          </a:solidFill>
                          <a:latin typeface="+mn-lt"/>
                          <a:ea typeface="+mn-ea"/>
                          <a:cs typeface="Arial" charset="0"/>
                        </a:rPr>
                        <a:t>Access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80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bg1"/>
                          </a:solidFill>
                          <a:latin typeface="+mn-lt"/>
                          <a:ea typeface="+mn-ea"/>
                          <a:cs typeface="Arial" charset="0"/>
                        </a:rPr>
                        <a:t>Quality of 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80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bg1"/>
                          </a:solidFill>
                          <a:latin typeface="+mn-lt"/>
                          <a:ea typeface="+mn-ea"/>
                          <a:cs typeface="Arial" charset="0"/>
                        </a:rPr>
                        <a:t>Interdependencies of Services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89683676"/>
                  </a:ext>
                </a:extLst>
              </a:tr>
              <a:tr h="380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baseline="0" dirty="0">
                          <a:solidFill>
                            <a:schemeClr val="bg1"/>
                          </a:solidFill>
                          <a:latin typeface="+mn-lt"/>
                          <a:ea typeface="+mn-ea"/>
                          <a:cs typeface="Arial" charset="0"/>
                        </a:rPr>
                        <a:t>Groups Focused on Maternity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baseline="0" dirty="0">
                        <a:solidFill>
                          <a:schemeClr val="bg1"/>
                        </a:solidFill>
                        <a:latin typeface="+mn-lt"/>
                        <a:ea typeface="+mn-ea"/>
                        <a:cs typeface="Arial"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27" name="TextBox 26"/>
          <p:cNvSpPr txBox="1"/>
          <p:nvPr/>
        </p:nvSpPr>
        <p:spPr>
          <a:xfrm>
            <a:off x="4065046" y="2262116"/>
            <a:ext cx="3769778"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Report structure</a:t>
            </a:r>
            <a:endParaRPr kumimoji="0" lang="en-US" sz="2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 name="Slide Number Placeholder 3"/>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0" i="0" u="none" strike="noStrike" kern="1200" cap="none" spc="0" normalizeH="0" baseline="0" noProof="0" dirty="0">
              <a:ln>
                <a:noFill/>
              </a:ln>
              <a:solidFill>
                <a:prstClr val="white"/>
              </a:solidFill>
              <a:effectLst/>
              <a:uLnTx/>
              <a:uFillTx/>
              <a:latin typeface="Verdana"/>
              <a:ea typeface="+mn-ea"/>
              <a:cs typeface="+mn-cs"/>
            </a:endParaRPr>
          </a:p>
        </p:txBody>
      </p:sp>
      <p:graphicFrame>
        <p:nvGraphicFramePr>
          <p:cNvPr id="35" name="Table 34">
            <a:extLst>
              <a:ext uri="{FF2B5EF4-FFF2-40B4-BE49-F238E27FC236}">
                <a16:creationId xmlns:a16="http://schemas.microsoft.com/office/drawing/2014/main" xmlns="" id="{105DE51F-53AA-2D4F-B794-44C0AF890F40}"/>
              </a:ext>
            </a:extLst>
          </p:cNvPr>
          <p:cNvGraphicFramePr>
            <a:graphicFrameLocks noGrp="1"/>
          </p:cNvGraphicFramePr>
          <p:nvPr>
            <p:extLst>
              <p:ext uri="{D42A27DB-BD31-4B8C-83A1-F6EECF244321}">
                <p14:modId xmlns:p14="http://schemas.microsoft.com/office/powerpoint/2010/main" val="34139389"/>
              </p:ext>
            </p:extLst>
          </p:nvPr>
        </p:nvGraphicFramePr>
        <p:xfrm>
          <a:off x="3744082" y="2809720"/>
          <a:ext cx="715080" cy="3043776"/>
        </p:xfrm>
        <a:graphic>
          <a:graphicData uri="http://schemas.openxmlformats.org/drawingml/2006/table">
            <a:tbl>
              <a:tblPr firstRow="1" bandRow="1">
                <a:tableStyleId>{5C22544A-7EE6-4342-B048-85BDC9FD1C3A}</a:tableStyleId>
              </a:tblPr>
              <a:tblGrid>
                <a:gridCol w="715080">
                  <a:extLst>
                    <a:ext uri="{9D8B030D-6E8A-4147-A177-3AD203B41FA5}">
                      <a16:colId xmlns:a16="http://schemas.microsoft.com/office/drawing/2014/main" xmlns="" val="20000"/>
                    </a:ext>
                  </a:extLst>
                </a:gridCol>
              </a:tblGrid>
              <a:tr h="38047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n-lt"/>
                          <a:ea typeface="+mn-ea"/>
                          <a:cs typeface="Arial" charset="0"/>
                        </a:rPr>
                        <a:t>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8047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b="1" kern="1200" baseline="0" dirty="0">
                          <a:solidFill>
                            <a:schemeClr val="bg1"/>
                          </a:solidFill>
                          <a:latin typeface="+mn-lt"/>
                          <a:ea typeface="+mn-ea"/>
                          <a:cs typeface="Arial" charset="0"/>
                        </a:rPr>
                        <a:t>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8047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b="1" kern="1200" baseline="0" dirty="0">
                          <a:solidFill>
                            <a:schemeClr val="bg1"/>
                          </a:solidFill>
                          <a:latin typeface="+mn-lt"/>
                          <a:ea typeface="+mn-ea"/>
                          <a:cs typeface="Arial" charset="0"/>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8047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b="1" kern="1200" baseline="0" dirty="0">
                          <a:solidFill>
                            <a:schemeClr val="bg1"/>
                          </a:solidFill>
                          <a:latin typeface="+mn-lt"/>
                          <a:ea typeface="+mn-ea"/>
                          <a:cs typeface="Arial"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8047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b="1" kern="1200" baseline="0" dirty="0">
                          <a:solidFill>
                            <a:schemeClr val="bg1"/>
                          </a:solidFill>
                          <a:latin typeface="+mn-lt"/>
                          <a:ea typeface="+mn-ea"/>
                          <a:cs typeface="Arial"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8047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b="1" kern="1200" baseline="0" dirty="0">
                          <a:solidFill>
                            <a:schemeClr val="bg1"/>
                          </a:solidFill>
                          <a:latin typeface="+mn-lt"/>
                          <a:ea typeface="+mn-ea"/>
                          <a:cs typeface="Arial"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8047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1" kern="1200" baseline="0" dirty="0">
                          <a:solidFill>
                            <a:schemeClr val="bg1"/>
                          </a:solidFill>
                          <a:latin typeface="+mn-lt"/>
                          <a:ea typeface="+mn-ea"/>
                          <a:cs typeface="Arial" charset="0"/>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89683676"/>
                  </a:ext>
                </a:extLst>
              </a:tr>
              <a:tr h="38047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1" kern="1200" baseline="0" dirty="0">
                          <a:solidFill>
                            <a:schemeClr val="bg1"/>
                          </a:solidFill>
                          <a:latin typeface="+mn-lt"/>
                          <a:ea typeface="+mn-ea"/>
                          <a:cs typeface="Arial" charset="0"/>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906228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JS_coloured-backgrounds_White-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9" name="TextBox 18">
            <a:extLst>
              <a:ext uri="{FF2B5EF4-FFF2-40B4-BE49-F238E27FC236}">
                <a16:creationId xmlns:a16="http://schemas.microsoft.com/office/drawing/2014/main" xmlns="" id="{D25FF8B0-6BBC-4084-9B7A-E1E35D372AE2}"/>
              </a:ext>
            </a:extLst>
          </p:cNvPr>
          <p:cNvSpPr txBox="1"/>
          <p:nvPr/>
        </p:nvSpPr>
        <p:spPr>
          <a:xfrm>
            <a:off x="359769" y="1081698"/>
            <a:ext cx="8388695" cy="738664"/>
          </a:xfrm>
          <a:prstGeom prst="rect">
            <a:avLst/>
          </a:prstGeom>
          <a:noFill/>
        </p:spPr>
        <p:txBody>
          <a:bodyPr wrap="square" rtlCol="0">
            <a:spAutoFit/>
          </a:bodyPr>
          <a:lstStyle/>
          <a:p>
            <a:pPr lvl="0">
              <a:defRPr/>
            </a:pPr>
            <a:r>
              <a:rPr lang="en-US" sz="1400" dirty="0">
                <a:latin typeface="Verdana"/>
              </a:rPr>
              <a:t>Responses to the question of affordability tended to cluster around two key focal points: responsible dispensation and investment </a:t>
            </a:r>
            <a:r>
              <a:rPr lang="en-US" sz="1400" dirty="0"/>
              <a:t>of public funds and the construction of new buildings and the refurbishment of existing ones</a:t>
            </a:r>
            <a:r>
              <a:rPr kumimoji="0" lang="en-US" sz="1400" b="0" i="0" u="none" strike="noStrike" kern="1200" cap="none" spc="0" normalizeH="0" baseline="0" noProof="0" dirty="0">
                <a:ln>
                  <a:noFill/>
                </a:ln>
                <a:effectLst/>
                <a:uLnTx/>
                <a:uFillTx/>
                <a:latin typeface="Verdana"/>
                <a:ea typeface="+mn-ea"/>
                <a:cs typeface="+mn-cs"/>
              </a:rPr>
              <a:t>.</a:t>
            </a:r>
          </a:p>
        </p:txBody>
      </p:sp>
      <p:sp>
        <p:nvSpPr>
          <p:cNvPr id="12" name="Title 4">
            <a:extLst>
              <a:ext uri="{FF2B5EF4-FFF2-40B4-BE49-F238E27FC236}">
                <a16:creationId xmlns:a16="http://schemas.microsoft.com/office/drawing/2014/main" xmlns="" id="{B635CBFF-2EB5-4494-BAFD-66DEED50674A}"/>
              </a:ext>
            </a:extLst>
          </p:cNvPr>
          <p:cNvSpPr txBox="1">
            <a:spLocks/>
          </p:cNvSpPr>
          <p:nvPr/>
        </p:nvSpPr>
        <p:spPr>
          <a:xfrm>
            <a:off x="323528" y="519063"/>
            <a:ext cx="8388696"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Affordability</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280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S</a:t>
            </a:r>
            <a:r>
              <a:rPr kumimoji="0" lang="en-GB" sz="2800" b="0" i="0" u="none" strike="noStrike" kern="1200" cap="none" spc="0" normalizeH="0" baseline="0" noProof="0" dirty="0" err="1">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urvey</a:t>
            </a:r>
            <a:endPar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Chart 8">
            <a:extLst>
              <a:ext uri="{FF2B5EF4-FFF2-40B4-BE49-F238E27FC236}">
                <a16:creationId xmlns:a16="http://schemas.microsoft.com/office/drawing/2014/main" xmlns="" id="{75EE9C47-46FE-4ED7-914B-CC2EB2206D00}"/>
              </a:ext>
            </a:extLst>
          </p:cNvPr>
          <p:cNvGraphicFramePr/>
          <p:nvPr>
            <p:extLst>
              <p:ext uri="{D42A27DB-BD31-4B8C-83A1-F6EECF244321}">
                <p14:modId xmlns:p14="http://schemas.microsoft.com/office/powerpoint/2010/main" val="2814598026"/>
              </p:ext>
            </p:extLst>
          </p:nvPr>
        </p:nvGraphicFramePr>
        <p:xfrm>
          <a:off x="-1544715" y="1603093"/>
          <a:ext cx="10688715" cy="4824003"/>
        </p:xfrm>
        <a:graphic>
          <a:graphicData uri="http://schemas.openxmlformats.org/drawingml/2006/chart">
            <c:chart xmlns:c="http://schemas.openxmlformats.org/drawingml/2006/chart" xmlns:r="http://schemas.openxmlformats.org/officeDocument/2006/relationships" r:id="rId4"/>
          </a:graphicData>
        </a:graphic>
      </p:graphicFrame>
      <p:sp>
        <p:nvSpPr>
          <p:cNvPr id="13" name="Slide Number Placeholder 3">
            <a:extLst>
              <a:ext uri="{FF2B5EF4-FFF2-40B4-BE49-F238E27FC236}">
                <a16:creationId xmlns:a16="http://schemas.microsoft.com/office/drawing/2014/main" xmlns="" id="{00BA1FDA-CADF-5F4F-AC3E-1468A25F886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chemeClr val="tx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800" b="0" i="0" u="none" strike="noStrike" kern="1200" cap="none" spc="0" normalizeH="0" baseline="0" noProof="0" dirty="0">
              <a:ln>
                <a:noFill/>
              </a:ln>
              <a:solidFill>
                <a:schemeClr val="tx1"/>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xmlns="" id="{81E4F6B4-C03D-0547-8645-BE4691199056}"/>
              </a:ext>
            </a:extLst>
          </p:cNvPr>
          <p:cNvSpPr/>
          <p:nvPr/>
        </p:nvSpPr>
        <p:spPr>
          <a:xfrm>
            <a:off x="501658" y="6380505"/>
            <a:ext cx="8325349" cy="215444"/>
          </a:xfrm>
          <a:prstGeom prst="rect">
            <a:avLst/>
          </a:prstGeom>
        </p:spPr>
        <p:txBody>
          <a:bodyPr wrap="square">
            <a:spAutoFit/>
          </a:bodyPr>
          <a:lstStyle/>
          <a:p>
            <a:r>
              <a:rPr lang="en-GB" sz="800" dirty="0">
                <a:solidFill>
                  <a:srgbClr val="6D6E71"/>
                </a:solidFill>
              </a:rPr>
              <a:t>Base: All respondents (72 respondents submitted answers).</a:t>
            </a:r>
          </a:p>
        </p:txBody>
      </p:sp>
      <p:pic>
        <p:nvPicPr>
          <p:cNvPr id="18" name="Picture 17">
            <a:extLst>
              <a:ext uri="{FF2B5EF4-FFF2-40B4-BE49-F238E27FC236}">
                <a16:creationId xmlns:a16="http://schemas.microsoft.com/office/drawing/2014/main" xmlns="" id="{3EBDCB5F-2022-7F47-A248-739B85A88F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6000" y="5087295"/>
            <a:ext cx="1250950" cy="1250950"/>
          </a:xfrm>
          <a:prstGeom prst="rect">
            <a:avLst/>
          </a:prstGeom>
        </p:spPr>
      </p:pic>
    </p:spTree>
    <p:extLst>
      <p:ext uri="{BB962C8B-B14F-4D97-AF65-F5344CB8AC3E}">
        <p14:creationId xmlns:p14="http://schemas.microsoft.com/office/powerpoint/2010/main" val="1917194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78BE75D-0058-3349-995E-CA274E698679}"/>
              </a:ext>
            </a:extLst>
          </p:cNvPr>
          <p:cNvSpPr/>
          <p:nvPr/>
        </p:nvSpPr>
        <p:spPr>
          <a:xfrm>
            <a:off x="396083" y="1331087"/>
            <a:ext cx="4091191" cy="3848990"/>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5" name="Rectangle 24">
            <a:extLst>
              <a:ext uri="{FF2B5EF4-FFF2-40B4-BE49-F238E27FC236}">
                <a16:creationId xmlns:a16="http://schemas.microsoft.com/office/drawing/2014/main" xmlns="" id="{5884B616-FAC1-A24E-B6EE-5EC9F438E6B4}"/>
              </a:ext>
            </a:extLst>
          </p:cNvPr>
          <p:cNvSpPr/>
          <p:nvPr/>
        </p:nvSpPr>
        <p:spPr>
          <a:xfrm>
            <a:off x="4668253" y="1331087"/>
            <a:ext cx="4008052" cy="3848990"/>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3" name="Rectangle 32">
            <a:extLst>
              <a:ext uri="{FF2B5EF4-FFF2-40B4-BE49-F238E27FC236}">
                <a16:creationId xmlns:a16="http://schemas.microsoft.com/office/drawing/2014/main" xmlns="" id="{67156EF6-D448-FA45-AEA4-446962426FA5}"/>
              </a:ext>
            </a:extLst>
          </p:cNvPr>
          <p:cNvSpPr/>
          <p:nvPr/>
        </p:nvSpPr>
        <p:spPr>
          <a:xfrm>
            <a:off x="4668253" y="5289631"/>
            <a:ext cx="4008052" cy="1006354"/>
          </a:xfrm>
          <a:prstGeom prst="rect">
            <a:avLst/>
          </a:prstGeom>
          <a:solidFill>
            <a:schemeClr val="tx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schemeClr val="bg1"/>
                </a:solidFill>
              </a:rPr>
              <a:t>Several comments touched upon the perceived </a:t>
            </a:r>
            <a:br>
              <a:rPr lang="en-US" sz="1100" dirty="0">
                <a:solidFill>
                  <a:schemeClr val="bg1"/>
                </a:solidFill>
              </a:rPr>
            </a:br>
            <a:r>
              <a:rPr lang="en-US" sz="1100" dirty="0">
                <a:solidFill>
                  <a:schemeClr val="bg1"/>
                </a:solidFill>
              </a:rPr>
              <a:t>mismatch between demand for services and funding, </a:t>
            </a:r>
          </a:p>
          <a:p>
            <a:pPr algn="ctr">
              <a:defRPr/>
            </a:pPr>
            <a:r>
              <a:rPr lang="en-US" sz="1100" dirty="0">
                <a:solidFill>
                  <a:schemeClr val="bg1"/>
                </a:solidFill>
              </a:rPr>
              <a:t>with most calling for extra funds above and beyond increases to cope with changing demographics </a:t>
            </a:r>
            <a:br>
              <a:rPr lang="en-US" sz="1100" dirty="0">
                <a:solidFill>
                  <a:schemeClr val="bg1"/>
                </a:solidFill>
              </a:rPr>
            </a:br>
            <a:r>
              <a:rPr lang="en-US" sz="1100" dirty="0">
                <a:solidFill>
                  <a:schemeClr val="bg1"/>
                </a:solidFill>
              </a:rPr>
              <a:t>(e.g. aging population). </a:t>
            </a:r>
          </a:p>
        </p:txBody>
      </p:sp>
      <p:sp>
        <p:nvSpPr>
          <p:cNvPr id="34" name="Rectangle 33">
            <a:extLst>
              <a:ext uri="{FF2B5EF4-FFF2-40B4-BE49-F238E27FC236}">
                <a16:creationId xmlns:a16="http://schemas.microsoft.com/office/drawing/2014/main" xmlns="" id="{40C6616C-2E98-D043-AD29-3DC8030E40DA}"/>
              </a:ext>
            </a:extLst>
          </p:cNvPr>
          <p:cNvSpPr/>
          <p:nvPr/>
        </p:nvSpPr>
        <p:spPr>
          <a:xfrm>
            <a:off x="396081" y="5289631"/>
            <a:ext cx="4091191" cy="1006354"/>
          </a:xfrm>
          <a:prstGeom prst="rect">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prstClr val="white"/>
                </a:solidFill>
              </a:rPr>
              <a:t>Several respondents felt the NHS had a duty to spend taxpayers’ money wisely by ensuring it makes the best </a:t>
            </a:r>
            <a:br>
              <a:rPr lang="en-US" sz="1100" dirty="0">
                <a:solidFill>
                  <a:prstClr val="white"/>
                </a:solidFill>
              </a:rPr>
            </a:br>
            <a:r>
              <a:rPr lang="en-US" sz="1100" dirty="0">
                <a:solidFill>
                  <a:prstClr val="white"/>
                </a:solidFill>
              </a:rPr>
              <a:t>use of every public penny, reducing waste where </a:t>
            </a:r>
            <a:br>
              <a:rPr lang="en-US" sz="1100" dirty="0">
                <a:solidFill>
                  <a:prstClr val="white"/>
                </a:solidFill>
              </a:rPr>
            </a:br>
            <a:r>
              <a:rPr lang="en-US" sz="1100" dirty="0">
                <a:solidFill>
                  <a:prstClr val="white"/>
                </a:solidFill>
              </a:rPr>
              <a:t>possible and prioritising the most vital health services.</a:t>
            </a:r>
          </a:p>
        </p:txBody>
      </p:sp>
      <p:pic>
        <p:nvPicPr>
          <p:cNvPr id="39" name="Picture 38" descr="DJS_coloured-backgrounds_White-top.jpg">
            <a:extLst>
              <a:ext uri="{FF2B5EF4-FFF2-40B4-BE49-F238E27FC236}">
                <a16:creationId xmlns:a16="http://schemas.microsoft.com/office/drawing/2014/main" xmlns="" id="{26C0AE8E-B586-D341-A365-BC498C54736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40" name="Title 4">
            <a:extLst>
              <a:ext uri="{FF2B5EF4-FFF2-40B4-BE49-F238E27FC236}">
                <a16:creationId xmlns:a16="http://schemas.microsoft.com/office/drawing/2014/main" xmlns="" id="{56115A9B-4632-3F45-BBC8-7A5A397E29BB}"/>
              </a:ext>
            </a:extLst>
          </p:cNvPr>
          <p:cNvSpPr txBox="1">
            <a:spLocks/>
          </p:cNvSpPr>
          <p:nvPr/>
        </p:nvSpPr>
        <p:spPr>
          <a:xfrm>
            <a:off x="323528" y="519063"/>
            <a:ext cx="8388696" cy="523220"/>
          </a:xfrm>
          <a:prstGeom prst="rect">
            <a:avLst/>
          </a:prstGeom>
        </p:spPr>
        <p:txBody>
          <a:bodyPr wrap="square">
            <a:spAutoFit/>
          </a:bodyPr>
          <a:lstStyle>
            <a:defPPr>
              <a:defRPr lang="en-US"/>
            </a:defPPr>
            <a:lvl1pPr>
              <a:defRPr sz="2400" b="1">
                <a:solidFill>
                  <a:schemeClr val="tx2"/>
                </a:solidFill>
                <a:latin typeface="+mj-lt"/>
              </a:defRPr>
            </a:lvl1pPr>
          </a:lstStyle>
          <a:p>
            <a:pPr lvl="0">
              <a:defRPr/>
            </a:pPr>
            <a:r>
              <a:rPr lang="en-GB" sz="2800" dirty="0">
                <a:solidFill>
                  <a:srgbClr val="6D6E71"/>
                </a:solidFill>
                <a:latin typeface="Verdana" panose="020B0604030504040204" pitchFamily="34" charset="0"/>
                <a:ea typeface="Verdana" panose="020B0604030504040204" pitchFamily="34" charset="0"/>
                <a:cs typeface="Verdana" panose="020B0604030504040204" pitchFamily="34" charset="0"/>
              </a:rPr>
              <a:t>Affordability</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a:t>
            </a:r>
            <a:r>
              <a:rPr lang="en-GB" sz="2800" dirty="0">
                <a:solidFill>
                  <a:srgbClr val="6D6E71"/>
                </a:solidFill>
                <a:latin typeface="Verdana" panose="020B0604030504040204" pitchFamily="34" charset="0"/>
                <a:ea typeface="Verdana" panose="020B0604030504040204" pitchFamily="34" charset="0"/>
                <a:cs typeface="Verdana" panose="020B0604030504040204" pitchFamily="34" charset="0"/>
              </a:rPr>
              <a:t> </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Survey</a:t>
            </a:r>
            <a:endPar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1" name="Slide Number Placeholder 3">
            <a:extLst>
              <a:ext uri="{FF2B5EF4-FFF2-40B4-BE49-F238E27FC236}">
                <a16:creationId xmlns:a16="http://schemas.microsoft.com/office/drawing/2014/main" xmlns="" id="{AC7B428A-9B86-0141-A15B-DF321370774F}"/>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chemeClr val="tx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0" i="0" u="none" strike="noStrike" kern="1200" cap="none" spc="0" normalizeH="0" baseline="0" noProof="0" dirty="0">
              <a:ln>
                <a:noFill/>
              </a:ln>
              <a:solidFill>
                <a:schemeClr val="tx1"/>
              </a:solidFill>
              <a:effectLst/>
              <a:uLnTx/>
              <a:uFillTx/>
              <a:latin typeface="Verdana"/>
              <a:ea typeface="+mn-ea"/>
              <a:cs typeface="+mn-cs"/>
            </a:endParaRPr>
          </a:p>
        </p:txBody>
      </p:sp>
      <p:sp>
        <p:nvSpPr>
          <p:cNvPr id="6" name="TextBox 5">
            <a:extLst>
              <a:ext uri="{FF2B5EF4-FFF2-40B4-BE49-F238E27FC236}">
                <a16:creationId xmlns:a16="http://schemas.microsoft.com/office/drawing/2014/main" xmlns="" id="{6EFE7953-21F2-C143-BD15-85395B693F75}"/>
              </a:ext>
            </a:extLst>
          </p:cNvPr>
          <p:cNvSpPr txBox="1"/>
          <p:nvPr/>
        </p:nvSpPr>
        <p:spPr>
          <a:xfrm>
            <a:off x="-1892968" y="9192126"/>
            <a:ext cx="0" cy="0"/>
          </a:xfrm>
          <a:prstGeom prst="rect">
            <a:avLst/>
          </a:prstGeom>
        </p:spPr>
        <p:txBody>
          <a:bodyPr vert="horz" wrap="none" lIns="91440" tIns="45720" rIns="91440" bIns="45720" rtlCol="0" anchor="ctr">
            <a:normAutofit fontScale="25000" lnSpcReduction="20000"/>
          </a:bodyPr>
          <a:lstStyle/>
          <a:p>
            <a:pPr algn="just">
              <a:lnSpc>
                <a:spcPct val="120000"/>
              </a:lnSpc>
              <a:spcBef>
                <a:spcPts val="600"/>
              </a:spcBef>
              <a:spcAft>
                <a:spcPts val="600"/>
              </a:spcAft>
            </a:pPr>
            <a:endParaRPr lang="en-GB" sz="1400" dirty="0"/>
          </a:p>
        </p:txBody>
      </p:sp>
      <p:sp>
        <p:nvSpPr>
          <p:cNvPr id="22" name="Speech Bubble: Rectangle with Corners Rounded 21">
            <a:extLst>
              <a:ext uri="{FF2B5EF4-FFF2-40B4-BE49-F238E27FC236}">
                <a16:creationId xmlns:a16="http://schemas.microsoft.com/office/drawing/2014/main" xmlns="" id="{162EDCA9-662F-4EDD-ADA3-ED5A358DAC45}"/>
              </a:ext>
            </a:extLst>
          </p:cNvPr>
          <p:cNvSpPr/>
          <p:nvPr/>
        </p:nvSpPr>
        <p:spPr>
          <a:xfrm>
            <a:off x="643001" y="1844721"/>
            <a:ext cx="3646313" cy="910607"/>
          </a:xfrm>
          <a:prstGeom prst="wedgeRoundRectCallout">
            <a:avLst>
              <a:gd name="adj1" fmla="val 43493"/>
              <a:gd name="adj2" fmla="val -69842"/>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GB" sz="1100" b="0" i="0" u="none" strike="noStrike" kern="1200" cap="none" spc="0" normalizeH="0" baseline="0" noProof="0" dirty="0">
                <a:ln>
                  <a:noFill/>
                </a:ln>
                <a:solidFill>
                  <a:srgbClr val="6D6E71"/>
                </a:solidFill>
                <a:effectLst/>
                <a:uLnTx/>
                <a:uFillTx/>
                <a:latin typeface="Verdana"/>
                <a:ea typeface="+mn-ea"/>
                <a:cs typeface="+mn-cs"/>
              </a:rPr>
              <a:t> “</a:t>
            </a:r>
            <a:r>
              <a:rPr lang="en-US" sz="1100" dirty="0">
                <a:solidFill>
                  <a:srgbClr val="6D6E71"/>
                </a:solidFill>
              </a:rPr>
              <a:t>Making sure that where money is spent makes a difference. Making things better, sometimes a shiny building doesn't change anything.”</a:t>
            </a:r>
            <a:endParaRPr kumimoji="0" lang="en-GB" sz="1100" b="0" i="0" u="none" strike="noStrike" kern="1200" cap="none" spc="0" normalizeH="0" baseline="0" noProof="0" dirty="0">
              <a:ln>
                <a:noFill/>
              </a:ln>
              <a:solidFill>
                <a:srgbClr val="6D6E71"/>
              </a:solidFill>
              <a:effectLst/>
              <a:uLnTx/>
              <a:uFillTx/>
              <a:latin typeface="Verdana"/>
              <a:ea typeface="+mn-ea"/>
              <a:cs typeface="+mn-cs"/>
            </a:endParaRPr>
          </a:p>
        </p:txBody>
      </p:sp>
      <p:sp>
        <p:nvSpPr>
          <p:cNvPr id="24" name="Speech Bubble: Rectangle with Corners Rounded 23">
            <a:extLst>
              <a:ext uri="{FF2B5EF4-FFF2-40B4-BE49-F238E27FC236}">
                <a16:creationId xmlns:a16="http://schemas.microsoft.com/office/drawing/2014/main" xmlns="" id="{A7181E0F-C5ED-4BCE-8C3D-DFB5B527E7D2}"/>
              </a:ext>
            </a:extLst>
          </p:cNvPr>
          <p:cNvSpPr/>
          <p:nvPr/>
        </p:nvSpPr>
        <p:spPr>
          <a:xfrm>
            <a:off x="631149" y="2825869"/>
            <a:ext cx="3658165" cy="841157"/>
          </a:xfrm>
          <a:prstGeom prst="wedgeRoundRectCallout">
            <a:avLst>
              <a:gd name="adj1" fmla="val -30412"/>
              <a:gd name="adj2" fmla="val -11740"/>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GB" sz="1100" b="0" i="0" u="none" strike="noStrike" kern="1200" cap="none" spc="0" normalizeH="0" baseline="0" noProof="0" dirty="0">
                <a:ln>
                  <a:noFill/>
                </a:ln>
                <a:solidFill>
                  <a:srgbClr val="6D6E71"/>
                </a:solidFill>
                <a:effectLst/>
                <a:uLnTx/>
                <a:uFillTx/>
                <a:latin typeface="Verdana"/>
                <a:ea typeface="+mn-ea"/>
                <a:cs typeface="+mn-cs"/>
              </a:rPr>
              <a:t> “</a:t>
            </a:r>
            <a:r>
              <a:rPr lang="en-US" sz="1100" dirty="0">
                <a:solidFill>
                  <a:srgbClr val="6D6E71"/>
                </a:solidFill>
              </a:rPr>
              <a:t>There is a lot of wastage in the NHS, so I would prefer you to manage the money better rather than spend money which isn't available</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32" name="Speech Bubble: Rectangle with Corners Rounded 31">
            <a:extLst>
              <a:ext uri="{FF2B5EF4-FFF2-40B4-BE49-F238E27FC236}">
                <a16:creationId xmlns:a16="http://schemas.microsoft.com/office/drawing/2014/main" xmlns="" id="{6FFFB8E6-9C26-47AC-91A7-799402051059}"/>
              </a:ext>
            </a:extLst>
          </p:cNvPr>
          <p:cNvSpPr/>
          <p:nvPr/>
        </p:nvSpPr>
        <p:spPr>
          <a:xfrm>
            <a:off x="631149" y="3815652"/>
            <a:ext cx="3646313" cy="1206912"/>
          </a:xfrm>
          <a:prstGeom prst="wedgeRoundRectCallout">
            <a:avLst>
              <a:gd name="adj1" fmla="val -32417"/>
              <a:gd name="adj2" fmla="val 64928"/>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GB" sz="1100" b="0" i="0" u="none" strike="noStrike" kern="1200" cap="none" spc="0" normalizeH="0" baseline="0" noProof="0" dirty="0">
                <a:ln>
                  <a:noFill/>
                </a:ln>
                <a:solidFill>
                  <a:srgbClr val="6D6E71"/>
                </a:solidFill>
                <a:effectLst/>
                <a:uLnTx/>
                <a:uFillTx/>
                <a:latin typeface="Verdana"/>
                <a:ea typeface="+mn-ea"/>
                <a:cs typeface="+mn-cs"/>
              </a:rPr>
              <a:t> “</a:t>
            </a:r>
            <a:r>
              <a:rPr lang="en-US" sz="1100" dirty="0">
                <a:solidFill>
                  <a:srgbClr val="6D6E71"/>
                </a:solidFill>
              </a:rPr>
              <a:t>Affordability isn't necessarily the same </a:t>
            </a:r>
            <a:br>
              <a:rPr lang="en-US" sz="1100" dirty="0">
                <a:solidFill>
                  <a:srgbClr val="6D6E71"/>
                </a:solidFill>
              </a:rPr>
            </a:br>
            <a:r>
              <a:rPr lang="en-US" sz="1100" dirty="0">
                <a:solidFill>
                  <a:srgbClr val="6D6E71"/>
                </a:solidFill>
              </a:rPr>
              <a:t>as cost. Cost can be negotiated to ensure it is affordable. Affordability needs to be looked at across the board to ensure platinum standards in one service are not being maintained at the expense of a service somewhere else</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27" name="Rounded Rectangle 14">
            <a:extLst>
              <a:ext uri="{FF2B5EF4-FFF2-40B4-BE49-F238E27FC236}">
                <a16:creationId xmlns:a16="http://schemas.microsoft.com/office/drawing/2014/main" xmlns="" id="{C72772FD-3255-134D-ABE9-F4ED6CE22909}"/>
              </a:ext>
            </a:extLst>
          </p:cNvPr>
          <p:cNvSpPr/>
          <p:nvPr/>
        </p:nvSpPr>
        <p:spPr>
          <a:xfrm rot="21412765">
            <a:off x="341349" y="1223333"/>
            <a:ext cx="3445641" cy="398325"/>
          </a:xfrm>
          <a:prstGeom prst="roundRect">
            <a:avLst>
              <a:gd name="adj" fmla="val 0"/>
            </a:avLst>
          </a:prstGeom>
          <a:solidFill>
            <a:schemeClr val="tx2"/>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300" b="1" dirty="0">
                <a:solidFill>
                  <a:prstClr val="white"/>
                </a:solidFill>
                <a:cs typeface="Verdana"/>
              </a:rPr>
              <a:t>Managing Funds/Avoiding waste</a:t>
            </a:r>
            <a:endParaRPr lang="en-GB" sz="1300" b="1" dirty="0">
              <a:solidFill>
                <a:prstClr val="white"/>
              </a:solidFill>
              <a:cs typeface="Verdana"/>
            </a:endParaRPr>
          </a:p>
        </p:txBody>
      </p:sp>
      <p:sp>
        <p:nvSpPr>
          <p:cNvPr id="15" name="Rounded Rectangular Callout 42">
            <a:extLst>
              <a:ext uri="{FF2B5EF4-FFF2-40B4-BE49-F238E27FC236}">
                <a16:creationId xmlns:a16="http://schemas.microsoft.com/office/drawing/2014/main" xmlns="" id="{5F2919E1-2446-466D-9F76-F244075B19CD}"/>
              </a:ext>
            </a:extLst>
          </p:cNvPr>
          <p:cNvSpPr/>
          <p:nvPr/>
        </p:nvSpPr>
        <p:spPr>
          <a:xfrm>
            <a:off x="4849358" y="2221208"/>
            <a:ext cx="1312038" cy="999920"/>
          </a:xfrm>
          <a:prstGeom prst="wedgeRoundRectCallout">
            <a:avLst>
              <a:gd name="adj1" fmla="val -37788"/>
              <a:gd name="adj2" fmla="val -84671"/>
              <a:gd name="adj3" fmla="val 16667"/>
            </a:avLst>
          </a:prstGeom>
          <a:solidFill>
            <a:schemeClr val="bg1"/>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“More </a:t>
            </a:r>
            <a:br>
              <a:rPr kumimoji="0" lang="en-GB" sz="1100" b="0" i="0" u="none" strike="noStrike" kern="1200" cap="none" spc="0" normalizeH="0" baseline="0" noProof="0" dirty="0">
                <a:ln>
                  <a:noFill/>
                </a:ln>
                <a:solidFill>
                  <a:srgbClr val="6D6E71"/>
                </a:solidFill>
                <a:effectLst/>
                <a:uLnTx/>
                <a:uFillTx/>
                <a:latin typeface="Verdana"/>
                <a:ea typeface="+mn-ea"/>
                <a:cs typeface="+mn-cs"/>
              </a:rPr>
            </a:br>
            <a:r>
              <a:rPr kumimoji="0" lang="en-GB" sz="1100" b="0" i="0" u="none" strike="noStrike" kern="1200" cap="none" spc="0" normalizeH="0" baseline="0" noProof="0" dirty="0">
                <a:ln>
                  <a:noFill/>
                </a:ln>
                <a:solidFill>
                  <a:srgbClr val="6D6E71"/>
                </a:solidFill>
                <a:effectLst/>
                <a:uLnTx/>
                <a:uFillTx/>
                <a:latin typeface="Verdana"/>
                <a:ea typeface="+mn-ea"/>
                <a:cs typeface="+mn-cs"/>
              </a:rPr>
              <a:t>money can </a:t>
            </a:r>
            <a:br>
              <a:rPr kumimoji="0" lang="en-GB" sz="1100" b="0" i="0" u="none" strike="noStrike" kern="1200" cap="none" spc="0" normalizeH="0" baseline="0" noProof="0" dirty="0">
                <a:ln>
                  <a:noFill/>
                </a:ln>
                <a:solidFill>
                  <a:srgbClr val="6D6E71"/>
                </a:solidFill>
                <a:effectLst/>
                <a:uLnTx/>
                <a:uFillTx/>
                <a:latin typeface="Verdana"/>
                <a:ea typeface="+mn-ea"/>
                <a:cs typeface="+mn-cs"/>
              </a:rPr>
            </a:br>
            <a:r>
              <a:rPr kumimoji="0" lang="en-GB" sz="1100" b="0" i="0" u="none" strike="noStrike" kern="1200" cap="none" spc="0" normalizeH="0" baseline="0" noProof="0" dirty="0">
                <a:ln>
                  <a:noFill/>
                </a:ln>
                <a:solidFill>
                  <a:srgbClr val="6D6E71"/>
                </a:solidFill>
                <a:effectLst/>
                <a:uLnTx/>
                <a:uFillTx/>
                <a:latin typeface="Verdana"/>
                <a:ea typeface="+mn-ea"/>
                <a:cs typeface="+mn-cs"/>
              </a:rPr>
              <a:t>be found </a:t>
            </a:r>
            <a:br>
              <a:rPr kumimoji="0" lang="en-GB" sz="1100" b="0" i="0" u="none" strike="noStrike" kern="1200" cap="none" spc="0" normalizeH="0" baseline="0" noProof="0" dirty="0">
                <a:ln>
                  <a:noFill/>
                </a:ln>
                <a:solidFill>
                  <a:srgbClr val="6D6E71"/>
                </a:solidFill>
                <a:effectLst/>
                <a:uLnTx/>
                <a:uFillTx/>
                <a:latin typeface="Verdana"/>
                <a:ea typeface="+mn-ea"/>
                <a:cs typeface="+mn-cs"/>
              </a:rPr>
            </a:br>
            <a:r>
              <a:rPr kumimoji="0" lang="en-GB" sz="1100" b="0" i="0" u="none" strike="noStrike" kern="1200" cap="none" spc="0" normalizeH="0" baseline="0" noProof="0" dirty="0">
                <a:ln>
                  <a:noFill/>
                </a:ln>
                <a:solidFill>
                  <a:srgbClr val="6D6E71"/>
                </a:solidFill>
                <a:effectLst/>
                <a:uLnTx/>
                <a:uFillTx/>
                <a:latin typeface="Verdana"/>
                <a:ea typeface="+mn-ea"/>
                <a:cs typeface="+mn-cs"/>
              </a:rPr>
              <a:t>if needed.”</a:t>
            </a:r>
          </a:p>
        </p:txBody>
      </p:sp>
      <p:sp>
        <p:nvSpPr>
          <p:cNvPr id="28" name="Rounded Rectangular Callout 42">
            <a:extLst>
              <a:ext uri="{FF2B5EF4-FFF2-40B4-BE49-F238E27FC236}">
                <a16:creationId xmlns:a16="http://schemas.microsoft.com/office/drawing/2014/main" xmlns="" id="{1B6CBEE4-CB34-4C52-B84D-883C905F0B77}"/>
              </a:ext>
            </a:extLst>
          </p:cNvPr>
          <p:cNvSpPr/>
          <p:nvPr/>
        </p:nvSpPr>
        <p:spPr>
          <a:xfrm>
            <a:off x="4846712" y="4400018"/>
            <a:ext cx="3606408" cy="550219"/>
          </a:xfrm>
          <a:prstGeom prst="wedgeRoundRectCallout">
            <a:avLst>
              <a:gd name="adj1" fmla="val 33461"/>
              <a:gd name="adj2" fmla="val 76202"/>
              <a:gd name="adj3" fmla="val 16667"/>
            </a:avLst>
          </a:prstGeom>
          <a:solidFill>
            <a:schemeClr val="bg1"/>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“I’m willing to pay more within reason </a:t>
            </a:r>
            <a:br>
              <a:rPr kumimoji="0" lang="en-GB" sz="1100" b="0" i="0" u="none" strike="noStrike" kern="1200" cap="none" spc="0" normalizeH="0" baseline="0" noProof="0" dirty="0">
                <a:ln>
                  <a:noFill/>
                </a:ln>
                <a:solidFill>
                  <a:srgbClr val="6D6E71"/>
                </a:solidFill>
                <a:effectLst/>
                <a:uLnTx/>
                <a:uFillTx/>
                <a:latin typeface="Verdana"/>
                <a:ea typeface="+mn-ea"/>
                <a:cs typeface="+mn-cs"/>
              </a:rPr>
            </a:br>
            <a:r>
              <a:rPr kumimoji="0" lang="en-GB" sz="1100" b="0" i="0" u="none" strike="noStrike" kern="1200" cap="none" spc="0" normalizeH="0" baseline="0" noProof="0" dirty="0">
                <a:ln>
                  <a:noFill/>
                </a:ln>
                <a:solidFill>
                  <a:srgbClr val="6D6E71"/>
                </a:solidFill>
                <a:effectLst/>
                <a:uLnTx/>
                <a:uFillTx/>
                <a:latin typeface="Verdana"/>
                <a:ea typeface="+mn-ea"/>
                <a:cs typeface="+mn-cs"/>
              </a:rPr>
              <a:t>towards high standard of care.”</a:t>
            </a:r>
          </a:p>
        </p:txBody>
      </p:sp>
      <p:sp>
        <p:nvSpPr>
          <p:cNvPr id="29" name="Rounded Rectangular Callout 42">
            <a:extLst>
              <a:ext uri="{FF2B5EF4-FFF2-40B4-BE49-F238E27FC236}">
                <a16:creationId xmlns:a16="http://schemas.microsoft.com/office/drawing/2014/main" xmlns="" id="{DDEBBE56-382F-47B9-ADF0-12B4A3EA0D3F}"/>
              </a:ext>
            </a:extLst>
          </p:cNvPr>
          <p:cNvSpPr/>
          <p:nvPr/>
        </p:nvSpPr>
        <p:spPr>
          <a:xfrm>
            <a:off x="5633314" y="1603781"/>
            <a:ext cx="2819806" cy="504379"/>
          </a:xfrm>
          <a:prstGeom prst="wedgeRoundRectCallout">
            <a:avLst>
              <a:gd name="adj1" fmla="val 33241"/>
              <a:gd name="adj2" fmla="val -89718"/>
              <a:gd name="adj3" fmla="val 16667"/>
            </a:avLst>
          </a:prstGeom>
          <a:solidFill>
            <a:schemeClr val="bg1"/>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“If you need to spend the </a:t>
            </a:r>
            <a:br>
              <a:rPr kumimoji="0" lang="en-GB" sz="1100" b="0" i="0" u="none" strike="noStrike" kern="1200" cap="none" spc="0" normalizeH="0" baseline="0" noProof="0" dirty="0">
                <a:ln>
                  <a:noFill/>
                </a:ln>
                <a:solidFill>
                  <a:srgbClr val="6D6E71"/>
                </a:solidFill>
                <a:effectLst/>
                <a:uLnTx/>
                <a:uFillTx/>
                <a:latin typeface="Verdana"/>
                <a:ea typeface="+mn-ea"/>
                <a:cs typeface="+mn-cs"/>
              </a:rPr>
            </a:br>
            <a:r>
              <a:rPr kumimoji="0" lang="en-GB" sz="1100" b="0" i="0" u="none" strike="noStrike" kern="1200" cap="none" spc="0" normalizeH="0" baseline="0" noProof="0" dirty="0">
                <a:ln>
                  <a:noFill/>
                </a:ln>
                <a:solidFill>
                  <a:srgbClr val="6D6E71"/>
                </a:solidFill>
                <a:effectLst/>
                <a:uLnTx/>
                <a:uFillTx/>
                <a:latin typeface="Verdana"/>
                <a:ea typeface="+mn-ea"/>
                <a:cs typeface="+mn-cs"/>
              </a:rPr>
              <a:t>money to make changes I agree.”</a:t>
            </a:r>
          </a:p>
        </p:txBody>
      </p:sp>
      <p:sp>
        <p:nvSpPr>
          <p:cNvPr id="30" name="Rounded Rectangular Callout 42">
            <a:extLst>
              <a:ext uri="{FF2B5EF4-FFF2-40B4-BE49-F238E27FC236}">
                <a16:creationId xmlns:a16="http://schemas.microsoft.com/office/drawing/2014/main" xmlns="" id="{CB6FE64E-6F4F-4088-A5F9-38C499273E01}"/>
              </a:ext>
            </a:extLst>
          </p:cNvPr>
          <p:cNvSpPr/>
          <p:nvPr/>
        </p:nvSpPr>
        <p:spPr>
          <a:xfrm>
            <a:off x="6258561" y="2221208"/>
            <a:ext cx="2194560" cy="993798"/>
          </a:xfrm>
          <a:prstGeom prst="wedgeRoundRectCallout">
            <a:avLst>
              <a:gd name="adj1" fmla="val 36329"/>
              <a:gd name="adj2" fmla="val -5864"/>
              <a:gd name="adj3" fmla="val 16667"/>
            </a:avLst>
          </a:prstGeom>
          <a:solidFill>
            <a:schemeClr val="bg1"/>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“I think you sometimes need to spend money up front to ensure you can deliver the services.”</a:t>
            </a:r>
          </a:p>
        </p:txBody>
      </p:sp>
      <p:sp>
        <p:nvSpPr>
          <p:cNvPr id="31" name="Rounded Rectangular Callout 42">
            <a:extLst>
              <a:ext uri="{FF2B5EF4-FFF2-40B4-BE49-F238E27FC236}">
                <a16:creationId xmlns:a16="http://schemas.microsoft.com/office/drawing/2014/main" xmlns="" id="{26B78E52-0709-4B3C-9E2C-1AE7CE9BC520}"/>
              </a:ext>
            </a:extLst>
          </p:cNvPr>
          <p:cNvSpPr/>
          <p:nvPr/>
        </p:nvSpPr>
        <p:spPr>
          <a:xfrm>
            <a:off x="4846712" y="3340842"/>
            <a:ext cx="3606408" cy="930936"/>
          </a:xfrm>
          <a:prstGeom prst="wedgeRoundRectCallout">
            <a:avLst>
              <a:gd name="adj1" fmla="val 31785"/>
              <a:gd name="adj2" fmla="val 11829"/>
              <a:gd name="adj3" fmla="val 16667"/>
            </a:avLst>
          </a:prstGeom>
          <a:solidFill>
            <a:schemeClr val="bg1"/>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I wouldn't want it to be 'budget health care' - you have to adapt and if it costs more then you need to spend more. Health has changed and you haven't changed to keep up.”</a:t>
            </a:r>
          </a:p>
        </p:txBody>
      </p:sp>
      <p:sp>
        <p:nvSpPr>
          <p:cNvPr id="26" name="Rounded Rectangle 14">
            <a:extLst>
              <a:ext uri="{FF2B5EF4-FFF2-40B4-BE49-F238E27FC236}">
                <a16:creationId xmlns:a16="http://schemas.microsoft.com/office/drawing/2014/main" xmlns="" id="{074C4AF7-B524-7E47-96C9-FE36AC6CF12A}"/>
              </a:ext>
            </a:extLst>
          </p:cNvPr>
          <p:cNvSpPr/>
          <p:nvPr/>
        </p:nvSpPr>
        <p:spPr>
          <a:xfrm rot="21369118">
            <a:off x="4499556" y="1219813"/>
            <a:ext cx="1933312" cy="430948"/>
          </a:xfrm>
          <a:prstGeom prst="roundRect">
            <a:avLst>
              <a:gd name="adj" fmla="val 0"/>
            </a:avLst>
          </a:prstGeom>
          <a:solidFill>
            <a:schemeClr val="tx1"/>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300" b="1" dirty="0">
                <a:solidFill>
                  <a:prstClr val="white"/>
                </a:solidFill>
                <a:cs typeface="Verdana"/>
              </a:rPr>
              <a:t>More investment</a:t>
            </a:r>
            <a:endParaRPr lang="en-GB" sz="1300" b="1" dirty="0">
              <a:solidFill>
                <a:prstClr val="white"/>
              </a:solidFill>
              <a:cs typeface="Verdana"/>
            </a:endParaRPr>
          </a:p>
        </p:txBody>
      </p:sp>
    </p:spTree>
    <p:extLst>
      <p:ext uri="{BB962C8B-B14F-4D97-AF65-F5344CB8AC3E}">
        <p14:creationId xmlns:p14="http://schemas.microsoft.com/office/powerpoint/2010/main" val="609345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CF18FD6E-A26B-154B-9531-6534FD2D0737}"/>
              </a:ext>
            </a:extLst>
          </p:cNvPr>
          <p:cNvSpPr/>
          <p:nvPr/>
        </p:nvSpPr>
        <p:spPr>
          <a:xfrm>
            <a:off x="396083" y="1331087"/>
            <a:ext cx="4091191" cy="3848990"/>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4" name="Rectangle 23">
            <a:extLst>
              <a:ext uri="{FF2B5EF4-FFF2-40B4-BE49-F238E27FC236}">
                <a16:creationId xmlns:a16="http://schemas.microsoft.com/office/drawing/2014/main" xmlns="" id="{FF737DB2-D341-8145-875A-EC489324CB00}"/>
              </a:ext>
            </a:extLst>
          </p:cNvPr>
          <p:cNvSpPr/>
          <p:nvPr/>
        </p:nvSpPr>
        <p:spPr>
          <a:xfrm>
            <a:off x="4668253" y="1331087"/>
            <a:ext cx="4008052" cy="3848990"/>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2" name="Rectangle 31">
            <a:extLst>
              <a:ext uri="{FF2B5EF4-FFF2-40B4-BE49-F238E27FC236}">
                <a16:creationId xmlns:a16="http://schemas.microsoft.com/office/drawing/2014/main" xmlns="" id="{BA4C176F-8A57-5549-A4F1-B921992D3295}"/>
              </a:ext>
            </a:extLst>
          </p:cNvPr>
          <p:cNvSpPr/>
          <p:nvPr/>
        </p:nvSpPr>
        <p:spPr>
          <a:xfrm>
            <a:off x="4668253" y="5289631"/>
            <a:ext cx="4008052" cy="1006354"/>
          </a:xfrm>
          <a:prstGeom prst="rect">
            <a:avLst/>
          </a:prstGeom>
          <a:solidFill>
            <a:schemeClr val="tx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schemeClr val="bg1"/>
                </a:solidFill>
              </a:rPr>
              <a:t>On the other hand, a significant proportion of respondents thought a good way to save money would be to make more efficient use of existing infrastructure, rather than funneling money into new buildings.</a:t>
            </a:r>
          </a:p>
        </p:txBody>
      </p:sp>
      <p:sp>
        <p:nvSpPr>
          <p:cNvPr id="33" name="Rectangle 32">
            <a:extLst>
              <a:ext uri="{FF2B5EF4-FFF2-40B4-BE49-F238E27FC236}">
                <a16:creationId xmlns:a16="http://schemas.microsoft.com/office/drawing/2014/main" xmlns="" id="{CAEA8AB5-9196-F84D-9238-13FA445A4BB4}"/>
              </a:ext>
            </a:extLst>
          </p:cNvPr>
          <p:cNvSpPr/>
          <p:nvPr/>
        </p:nvSpPr>
        <p:spPr>
          <a:xfrm>
            <a:off x="396081" y="5289631"/>
            <a:ext cx="4091191" cy="1006354"/>
          </a:xfrm>
          <a:prstGeom prst="rect">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schemeClr val="bg1"/>
                </a:solidFill>
              </a:rPr>
              <a:t>Most of the respondents who mentioned new </a:t>
            </a:r>
            <a:br>
              <a:rPr lang="en-US" sz="1100" dirty="0">
                <a:solidFill>
                  <a:schemeClr val="bg1"/>
                </a:solidFill>
              </a:rPr>
            </a:br>
            <a:r>
              <a:rPr lang="en-US" sz="1100" dirty="0">
                <a:solidFill>
                  <a:schemeClr val="bg1"/>
                </a:solidFill>
              </a:rPr>
              <a:t>buildings in the context of affordability were in </a:t>
            </a:r>
            <a:br>
              <a:rPr lang="en-US" sz="1100" dirty="0">
                <a:solidFill>
                  <a:schemeClr val="bg1"/>
                </a:solidFill>
              </a:rPr>
            </a:br>
            <a:r>
              <a:rPr lang="en-US" sz="1100" dirty="0">
                <a:solidFill>
                  <a:schemeClr val="bg1"/>
                </a:solidFill>
              </a:rPr>
              <a:t>favor of them - provided they made the healthcare </a:t>
            </a:r>
            <a:br>
              <a:rPr lang="en-US" sz="1100" dirty="0">
                <a:solidFill>
                  <a:schemeClr val="bg1"/>
                </a:solidFill>
              </a:rPr>
            </a:br>
            <a:r>
              <a:rPr lang="en-US" sz="1100" dirty="0">
                <a:solidFill>
                  <a:schemeClr val="bg1"/>
                </a:solidFill>
              </a:rPr>
              <a:t>system more efficient.</a:t>
            </a:r>
          </a:p>
        </p:txBody>
      </p:sp>
      <p:pic>
        <p:nvPicPr>
          <p:cNvPr id="34" name="Picture 33" descr="DJS_coloured-backgrounds_White-top.jpg">
            <a:extLst>
              <a:ext uri="{FF2B5EF4-FFF2-40B4-BE49-F238E27FC236}">
                <a16:creationId xmlns:a16="http://schemas.microsoft.com/office/drawing/2014/main" xmlns="" id="{33239DBC-8E0C-B34B-B605-C50E7023017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35" name="Title 4">
            <a:extLst>
              <a:ext uri="{FF2B5EF4-FFF2-40B4-BE49-F238E27FC236}">
                <a16:creationId xmlns:a16="http://schemas.microsoft.com/office/drawing/2014/main" xmlns="" id="{B21E5CA7-C09A-874B-B8B0-B74A30DE38CE}"/>
              </a:ext>
            </a:extLst>
          </p:cNvPr>
          <p:cNvSpPr txBox="1">
            <a:spLocks/>
          </p:cNvSpPr>
          <p:nvPr/>
        </p:nvSpPr>
        <p:spPr>
          <a:xfrm>
            <a:off x="323528" y="519063"/>
            <a:ext cx="8388696" cy="523220"/>
          </a:xfrm>
          <a:prstGeom prst="rect">
            <a:avLst/>
          </a:prstGeom>
        </p:spPr>
        <p:txBody>
          <a:bodyPr wrap="square">
            <a:spAutoFit/>
          </a:bodyPr>
          <a:lstStyle>
            <a:defPPr>
              <a:defRPr lang="en-US"/>
            </a:defPPr>
            <a:lvl1pPr>
              <a:defRPr sz="2400" b="1">
                <a:solidFill>
                  <a:schemeClr val="tx2"/>
                </a:solidFill>
                <a:latin typeface="+mj-lt"/>
              </a:defRPr>
            </a:lvl1pPr>
          </a:lstStyle>
          <a:p>
            <a:pPr lvl="0">
              <a:defRPr/>
            </a:pPr>
            <a:r>
              <a:rPr lang="en-GB" sz="2800" dirty="0">
                <a:solidFill>
                  <a:srgbClr val="6D6E71"/>
                </a:solidFill>
                <a:latin typeface="Verdana" panose="020B0604030504040204" pitchFamily="34" charset="0"/>
                <a:ea typeface="Verdana" panose="020B0604030504040204" pitchFamily="34" charset="0"/>
                <a:cs typeface="Verdana" panose="020B0604030504040204" pitchFamily="34" charset="0"/>
              </a:rPr>
              <a:t>Affordability</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a:t>
            </a:r>
            <a:r>
              <a:rPr lang="en-GB" sz="2800" dirty="0">
                <a:solidFill>
                  <a:srgbClr val="6D6E71"/>
                </a:solidFill>
                <a:latin typeface="Verdana" panose="020B0604030504040204" pitchFamily="34" charset="0"/>
                <a:ea typeface="Verdana" panose="020B0604030504040204" pitchFamily="34" charset="0"/>
                <a:cs typeface="Verdana" panose="020B0604030504040204" pitchFamily="34" charset="0"/>
              </a:rPr>
              <a:t> </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Survey</a:t>
            </a:r>
            <a:endPar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6" name="Slide Number Placeholder 3">
            <a:extLst>
              <a:ext uri="{FF2B5EF4-FFF2-40B4-BE49-F238E27FC236}">
                <a16:creationId xmlns:a16="http://schemas.microsoft.com/office/drawing/2014/main" xmlns="" id="{1AC976E8-BC46-9F49-B9D7-4EE515A7CD5F}"/>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chemeClr val="tx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800" b="0" i="0" u="none" strike="noStrike" kern="1200" cap="none" spc="0" normalizeH="0" baseline="0" noProof="0" dirty="0">
              <a:ln>
                <a:noFill/>
              </a:ln>
              <a:solidFill>
                <a:schemeClr val="tx1"/>
              </a:solidFill>
              <a:effectLst/>
              <a:uLnTx/>
              <a:uFillTx/>
              <a:latin typeface="Verdana"/>
              <a:ea typeface="+mn-ea"/>
              <a:cs typeface="+mn-cs"/>
            </a:endParaRPr>
          </a:p>
        </p:txBody>
      </p:sp>
      <p:sp>
        <p:nvSpPr>
          <p:cNvPr id="40" name="Rounded Rectangle 14">
            <a:extLst>
              <a:ext uri="{FF2B5EF4-FFF2-40B4-BE49-F238E27FC236}">
                <a16:creationId xmlns:a16="http://schemas.microsoft.com/office/drawing/2014/main" xmlns="" id="{5F551A37-B7F1-5C4C-B466-7D6DB1DEA857}"/>
              </a:ext>
            </a:extLst>
          </p:cNvPr>
          <p:cNvSpPr/>
          <p:nvPr/>
        </p:nvSpPr>
        <p:spPr>
          <a:xfrm rot="21412765">
            <a:off x="342707" y="1273160"/>
            <a:ext cx="1615027" cy="398325"/>
          </a:xfrm>
          <a:prstGeom prst="roundRect">
            <a:avLst>
              <a:gd name="adj" fmla="val 0"/>
            </a:avLst>
          </a:prstGeom>
          <a:solidFill>
            <a:schemeClr val="tx2"/>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300" b="1" dirty="0">
                <a:solidFill>
                  <a:prstClr val="white"/>
                </a:solidFill>
                <a:cs typeface="Verdana"/>
              </a:rPr>
              <a:t>New buildings</a:t>
            </a:r>
            <a:endParaRPr lang="en-GB" sz="1300" b="1" dirty="0">
              <a:solidFill>
                <a:prstClr val="white"/>
              </a:solidFill>
              <a:cs typeface="Verdana"/>
            </a:endParaRPr>
          </a:p>
        </p:txBody>
      </p:sp>
      <p:sp>
        <p:nvSpPr>
          <p:cNvPr id="6" name="TextBox 5">
            <a:extLst>
              <a:ext uri="{FF2B5EF4-FFF2-40B4-BE49-F238E27FC236}">
                <a16:creationId xmlns:a16="http://schemas.microsoft.com/office/drawing/2014/main" xmlns="" id="{509383E3-2E60-1345-A436-1E6B833A863E}"/>
              </a:ext>
            </a:extLst>
          </p:cNvPr>
          <p:cNvSpPr txBox="1"/>
          <p:nvPr/>
        </p:nvSpPr>
        <p:spPr>
          <a:xfrm>
            <a:off x="13956632" y="6096000"/>
            <a:ext cx="0" cy="0"/>
          </a:xfrm>
          <a:prstGeom prst="rect">
            <a:avLst/>
          </a:prstGeom>
        </p:spPr>
        <p:txBody>
          <a:bodyPr vert="horz" wrap="none" lIns="91440" tIns="45720" rIns="91440" bIns="45720" rtlCol="0" anchor="ctr">
            <a:normAutofit fontScale="25000" lnSpcReduction="20000"/>
          </a:bodyPr>
          <a:lstStyle/>
          <a:p>
            <a:pPr algn="just">
              <a:lnSpc>
                <a:spcPct val="120000"/>
              </a:lnSpc>
              <a:spcBef>
                <a:spcPts val="600"/>
              </a:spcBef>
              <a:spcAft>
                <a:spcPts val="600"/>
              </a:spcAft>
            </a:pPr>
            <a:endParaRPr lang="en-US" sz="1400" dirty="0"/>
          </a:p>
        </p:txBody>
      </p:sp>
      <p:sp>
        <p:nvSpPr>
          <p:cNvPr id="23" name="Speech Bubble: Rectangle with Corners Rounded 22">
            <a:extLst>
              <a:ext uri="{FF2B5EF4-FFF2-40B4-BE49-F238E27FC236}">
                <a16:creationId xmlns:a16="http://schemas.microsoft.com/office/drawing/2014/main" xmlns="" id="{2C5C4EA9-5B1C-41A0-818C-586D77394D52}"/>
              </a:ext>
            </a:extLst>
          </p:cNvPr>
          <p:cNvSpPr/>
          <p:nvPr/>
        </p:nvSpPr>
        <p:spPr>
          <a:xfrm>
            <a:off x="4840137" y="3623733"/>
            <a:ext cx="1842885" cy="1448982"/>
          </a:xfrm>
          <a:prstGeom prst="wedgeRoundRectCallout">
            <a:avLst>
              <a:gd name="adj1" fmla="val 37969"/>
              <a:gd name="adj2" fmla="val 56137"/>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GB" sz="1100" b="0" i="0" u="none" strike="noStrike" kern="1200" cap="none" spc="0" normalizeH="0" baseline="0" noProof="0" dirty="0">
                <a:ln>
                  <a:noFill/>
                </a:ln>
                <a:solidFill>
                  <a:srgbClr val="6D6E71"/>
                </a:solidFill>
                <a:effectLst/>
                <a:uLnTx/>
                <a:uFillTx/>
                <a:latin typeface="Verdana"/>
                <a:ea typeface="+mn-ea"/>
                <a:cs typeface="+mn-cs"/>
              </a:rPr>
              <a:t> “</a:t>
            </a:r>
            <a:r>
              <a:rPr lang="en-US" sz="1100" dirty="0">
                <a:solidFill>
                  <a:srgbClr val="6D6E71"/>
                </a:solidFill>
              </a:rPr>
              <a:t>I'm not sure about a new building. </a:t>
            </a:r>
            <a:br>
              <a:rPr lang="en-US" sz="1100" dirty="0">
                <a:solidFill>
                  <a:srgbClr val="6D6E71"/>
                </a:solidFill>
              </a:rPr>
            </a:br>
            <a:r>
              <a:rPr lang="en-US" sz="1100" dirty="0">
                <a:solidFill>
                  <a:srgbClr val="6D6E71"/>
                </a:solidFill>
              </a:rPr>
              <a:t>There's lots of buildings. It's more about where they are (local to me) and what staff they have in them.</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26" name="Speech Bubble: Rectangle with Corners Rounded 25">
            <a:extLst>
              <a:ext uri="{FF2B5EF4-FFF2-40B4-BE49-F238E27FC236}">
                <a16:creationId xmlns:a16="http://schemas.microsoft.com/office/drawing/2014/main" xmlns="" id="{9AF59E6F-9348-4E43-8DA3-B8DC812D1BCF}"/>
              </a:ext>
            </a:extLst>
          </p:cNvPr>
          <p:cNvSpPr/>
          <p:nvPr/>
        </p:nvSpPr>
        <p:spPr>
          <a:xfrm>
            <a:off x="4850880" y="2293285"/>
            <a:ext cx="3664283" cy="597825"/>
          </a:xfrm>
          <a:prstGeom prst="wedgeRoundRectCallout">
            <a:avLst>
              <a:gd name="adj1" fmla="val -16759"/>
              <a:gd name="adj2" fmla="val 30539"/>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“Is it necessary? Why is it not affordable</a:t>
            </a:r>
            <a:br>
              <a:rPr kumimoji="0" lang="en-GB" sz="1100" b="0" i="0" u="none" strike="noStrike" kern="1200" cap="none" spc="0" normalizeH="0" baseline="0" noProof="0" dirty="0">
                <a:ln>
                  <a:noFill/>
                </a:ln>
                <a:solidFill>
                  <a:srgbClr val="6D6E71"/>
                </a:solidFill>
                <a:effectLst/>
                <a:uLnTx/>
                <a:uFillTx/>
                <a:latin typeface="Verdana"/>
                <a:ea typeface="+mn-ea"/>
                <a:cs typeface="+mn-cs"/>
              </a:rPr>
            </a:br>
            <a:r>
              <a:rPr kumimoji="0" lang="en-GB" sz="1100" b="0" i="0" u="none" strike="noStrike" kern="1200" cap="none" spc="0" normalizeH="0" baseline="0" noProof="0" dirty="0">
                <a:ln>
                  <a:noFill/>
                </a:ln>
                <a:solidFill>
                  <a:srgbClr val="6D6E71"/>
                </a:solidFill>
                <a:effectLst/>
                <a:uLnTx/>
                <a:uFillTx/>
                <a:latin typeface="Verdana"/>
                <a:ea typeface="+mn-ea"/>
                <a:cs typeface="+mn-cs"/>
              </a:rPr>
              <a:t> how it is? [Can’t] existing buildings can </a:t>
            </a:r>
            <a:br>
              <a:rPr kumimoji="0" lang="en-GB" sz="1100" b="0" i="0" u="none" strike="noStrike" kern="1200" cap="none" spc="0" normalizeH="0" baseline="0" noProof="0" dirty="0">
                <a:ln>
                  <a:noFill/>
                </a:ln>
                <a:solidFill>
                  <a:srgbClr val="6D6E71"/>
                </a:solidFill>
                <a:effectLst/>
                <a:uLnTx/>
                <a:uFillTx/>
                <a:latin typeface="Verdana"/>
                <a:ea typeface="+mn-ea"/>
                <a:cs typeface="+mn-cs"/>
              </a:rPr>
            </a:br>
            <a:r>
              <a:rPr kumimoji="0" lang="en-GB" sz="1100" b="0" i="0" u="none" strike="noStrike" kern="1200" cap="none" spc="0" normalizeH="0" baseline="0" noProof="0" dirty="0">
                <a:ln>
                  <a:noFill/>
                </a:ln>
                <a:solidFill>
                  <a:srgbClr val="6D6E71"/>
                </a:solidFill>
                <a:effectLst/>
                <a:uLnTx/>
                <a:uFillTx/>
                <a:latin typeface="Verdana"/>
                <a:ea typeface="+mn-ea"/>
                <a:cs typeface="+mn-cs"/>
              </a:rPr>
              <a:t>be made to be useful?”</a:t>
            </a:r>
          </a:p>
        </p:txBody>
      </p:sp>
      <p:sp>
        <p:nvSpPr>
          <p:cNvPr id="27" name="Speech Bubble: Rectangle with Corners Rounded 26">
            <a:extLst>
              <a:ext uri="{FF2B5EF4-FFF2-40B4-BE49-F238E27FC236}">
                <a16:creationId xmlns:a16="http://schemas.microsoft.com/office/drawing/2014/main" xmlns="" id="{BEEB1806-833E-4DD2-8370-E516F8B813E5}"/>
              </a:ext>
            </a:extLst>
          </p:cNvPr>
          <p:cNvSpPr/>
          <p:nvPr/>
        </p:nvSpPr>
        <p:spPr>
          <a:xfrm>
            <a:off x="6059737" y="1669933"/>
            <a:ext cx="2444683" cy="505416"/>
          </a:xfrm>
          <a:prstGeom prst="wedgeRoundRectCallout">
            <a:avLst>
              <a:gd name="adj1" fmla="val -60800"/>
              <a:gd name="adj2" fmla="val 6525"/>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“I feel they should use the buildings they have.”</a:t>
            </a:r>
          </a:p>
        </p:txBody>
      </p:sp>
      <p:sp>
        <p:nvSpPr>
          <p:cNvPr id="28" name="Speech Bubble: Rectangle with Corners Rounded 27">
            <a:extLst>
              <a:ext uri="{FF2B5EF4-FFF2-40B4-BE49-F238E27FC236}">
                <a16:creationId xmlns:a16="http://schemas.microsoft.com/office/drawing/2014/main" xmlns="" id="{640AC829-0A1D-4B2B-BB92-280A384C827B}"/>
              </a:ext>
            </a:extLst>
          </p:cNvPr>
          <p:cNvSpPr/>
          <p:nvPr/>
        </p:nvSpPr>
        <p:spPr>
          <a:xfrm>
            <a:off x="6864001" y="3581127"/>
            <a:ext cx="1684055" cy="1552016"/>
          </a:xfrm>
          <a:prstGeom prst="wedgeRoundRectCallout">
            <a:avLst>
              <a:gd name="adj1" fmla="val -57647"/>
              <a:gd name="adj2" fmla="val -42734"/>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“Can we make the spaces we have already fit for purpose? Do we use all of the buildings as effectively as possible?”</a:t>
            </a:r>
          </a:p>
        </p:txBody>
      </p:sp>
      <p:sp>
        <p:nvSpPr>
          <p:cNvPr id="31" name="Speech Bubble: Rectangle with Corners Rounded 30">
            <a:extLst>
              <a:ext uri="{FF2B5EF4-FFF2-40B4-BE49-F238E27FC236}">
                <a16:creationId xmlns:a16="http://schemas.microsoft.com/office/drawing/2014/main" xmlns="" id="{F142EE27-665F-43F8-ACA9-BC2B55BE0E0F}"/>
              </a:ext>
            </a:extLst>
          </p:cNvPr>
          <p:cNvSpPr/>
          <p:nvPr/>
        </p:nvSpPr>
        <p:spPr>
          <a:xfrm>
            <a:off x="4840137" y="2953093"/>
            <a:ext cx="3664283" cy="561830"/>
          </a:xfrm>
          <a:prstGeom prst="wedgeRoundRectCallout">
            <a:avLst>
              <a:gd name="adj1" fmla="val 32738"/>
              <a:gd name="adj2" fmla="val -30518"/>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100" dirty="0">
                <a:solidFill>
                  <a:srgbClr val="6D6E71"/>
                </a:solidFill>
                <a:latin typeface="Verdana"/>
              </a:rPr>
              <a:t>“</a:t>
            </a:r>
            <a:r>
              <a:rPr lang="en-US" sz="1100" dirty="0">
                <a:solidFill>
                  <a:srgbClr val="6D6E71"/>
                </a:solidFill>
              </a:rPr>
              <a:t>I feel money is wasted when there </a:t>
            </a:r>
            <a:br>
              <a:rPr lang="en-US" sz="1100" dirty="0">
                <a:solidFill>
                  <a:srgbClr val="6D6E71"/>
                </a:solidFill>
              </a:rPr>
            </a:br>
            <a:r>
              <a:rPr lang="en-US" sz="1100" dirty="0">
                <a:solidFill>
                  <a:srgbClr val="6D6E71"/>
                </a:solidFill>
              </a:rPr>
              <a:t>is a change in buildings</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25" name="Speech Bubble: Rectangle with Corners Rounded 24">
            <a:extLst>
              <a:ext uri="{FF2B5EF4-FFF2-40B4-BE49-F238E27FC236}">
                <a16:creationId xmlns:a16="http://schemas.microsoft.com/office/drawing/2014/main" xmlns="" id="{59B0B410-159E-4BC1-BA4F-63B567FCCDBF}"/>
              </a:ext>
            </a:extLst>
          </p:cNvPr>
          <p:cNvSpPr/>
          <p:nvPr/>
        </p:nvSpPr>
        <p:spPr>
          <a:xfrm>
            <a:off x="557380" y="2146041"/>
            <a:ext cx="3722862" cy="628706"/>
          </a:xfrm>
          <a:prstGeom prst="wedgeRoundRectCallout">
            <a:avLst>
              <a:gd name="adj1" fmla="val 20357"/>
              <a:gd name="adj2" fmla="val 5464"/>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GB" sz="1100" b="0" i="0" u="none" strike="noStrike" kern="1200" cap="none" spc="0" normalizeH="0" baseline="0" noProof="0" dirty="0">
                <a:ln>
                  <a:noFill/>
                </a:ln>
                <a:solidFill>
                  <a:srgbClr val="6D6E71"/>
                </a:solidFill>
                <a:effectLst/>
                <a:uLnTx/>
                <a:uFillTx/>
                <a:latin typeface="Verdana"/>
                <a:ea typeface="+mn-ea"/>
                <a:cs typeface="+mn-cs"/>
              </a:rPr>
              <a:t> “</a:t>
            </a:r>
            <a:r>
              <a:rPr lang="en-US" sz="1100" dirty="0">
                <a:solidFill>
                  <a:srgbClr val="6D6E71"/>
                </a:solidFill>
              </a:rPr>
              <a:t>As long as the service improves I'd be fine </a:t>
            </a:r>
            <a:br>
              <a:rPr lang="en-US" sz="1100" dirty="0">
                <a:solidFill>
                  <a:srgbClr val="6D6E71"/>
                </a:solidFill>
              </a:rPr>
            </a:br>
            <a:r>
              <a:rPr lang="en-US" sz="1100" dirty="0">
                <a:solidFill>
                  <a:srgbClr val="6D6E71"/>
                </a:solidFill>
              </a:rPr>
              <a:t>with it moving or spending for a new building</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14" name="Rounded Rectangular Callout 42">
            <a:extLst>
              <a:ext uri="{FF2B5EF4-FFF2-40B4-BE49-F238E27FC236}">
                <a16:creationId xmlns:a16="http://schemas.microsoft.com/office/drawing/2014/main" xmlns="" id="{2FD93F4D-823C-4179-979D-2B8854FE7C41}"/>
              </a:ext>
            </a:extLst>
          </p:cNvPr>
          <p:cNvSpPr/>
          <p:nvPr/>
        </p:nvSpPr>
        <p:spPr>
          <a:xfrm>
            <a:off x="2012182" y="1408808"/>
            <a:ext cx="2289713" cy="640251"/>
          </a:xfrm>
          <a:prstGeom prst="wedgeRoundRectCallout">
            <a:avLst>
              <a:gd name="adj1" fmla="val -64874"/>
              <a:gd name="adj2" fmla="val 20920"/>
              <a:gd name="adj3" fmla="val 16667"/>
            </a:avLst>
          </a:prstGeom>
          <a:solidFill>
            <a:schemeClr val="bg1"/>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“Happy for money to be put into new buildings, etc.”</a:t>
            </a:r>
          </a:p>
        </p:txBody>
      </p:sp>
      <p:sp>
        <p:nvSpPr>
          <p:cNvPr id="15" name="Rounded Rectangular Callout 42">
            <a:extLst>
              <a:ext uri="{FF2B5EF4-FFF2-40B4-BE49-F238E27FC236}">
                <a16:creationId xmlns:a16="http://schemas.microsoft.com/office/drawing/2014/main" xmlns="" id="{6E1B384B-A1F9-4EB3-B70F-BA2FB19CDB70}"/>
              </a:ext>
            </a:extLst>
          </p:cNvPr>
          <p:cNvSpPr/>
          <p:nvPr/>
        </p:nvSpPr>
        <p:spPr>
          <a:xfrm>
            <a:off x="605039" y="2859397"/>
            <a:ext cx="1637584" cy="1367643"/>
          </a:xfrm>
          <a:prstGeom prst="wedgeRoundRectCallout">
            <a:avLst>
              <a:gd name="adj1" fmla="val -20440"/>
              <a:gd name="adj2" fmla="val -10300"/>
              <a:gd name="adj3" fmla="val 16667"/>
            </a:avLst>
          </a:prstGeom>
          <a:solidFill>
            <a:schemeClr val="bg1"/>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“I think the NHS </a:t>
            </a:r>
            <a:br>
              <a:rPr kumimoji="0" lang="en-GB" sz="1100" b="0" i="0" u="none" strike="noStrike" kern="1200" cap="none" spc="0" normalizeH="0" baseline="0" noProof="0" dirty="0">
                <a:ln>
                  <a:noFill/>
                </a:ln>
                <a:solidFill>
                  <a:srgbClr val="6D6E71"/>
                </a:solidFill>
                <a:effectLst/>
                <a:uLnTx/>
                <a:uFillTx/>
                <a:latin typeface="Verdana"/>
                <a:ea typeface="+mn-ea"/>
                <a:cs typeface="+mn-cs"/>
              </a:rPr>
            </a:br>
            <a:r>
              <a:rPr kumimoji="0" lang="en-GB" sz="1100" b="0" i="0" u="none" strike="noStrike" kern="1200" cap="none" spc="0" normalizeH="0" baseline="0" noProof="0" dirty="0">
                <a:ln>
                  <a:noFill/>
                </a:ln>
                <a:solidFill>
                  <a:srgbClr val="6D6E71"/>
                </a:solidFill>
                <a:effectLst/>
                <a:uLnTx/>
                <a:uFillTx/>
                <a:latin typeface="Verdana"/>
                <a:ea typeface="+mn-ea"/>
                <a:cs typeface="+mn-cs"/>
              </a:rPr>
              <a:t>is worth paying </a:t>
            </a:r>
            <a:br>
              <a:rPr kumimoji="0" lang="en-GB" sz="1100" b="0" i="0" u="none" strike="noStrike" kern="1200" cap="none" spc="0" normalizeH="0" baseline="0" noProof="0" dirty="0">
                <a:ln>
                  <a:noFill/>
                </a:ln>
                <a:solidFill>
                  <a:srgbClr val="6D6E71"/>
                </a:solidFill>
                <a:effectLst/>
                <a:uLnTx/>
                <a:uFillTx/>
                <a:latin typeface="Verdana"/>
                <a:ea typeface="+mn-ea"/>
                <a:cs typeface="+mn-cs"/>
              </a:rPr>
            </a:br>
            <a:r>
              <a:rPr kumimoji="0" lang="en-GB" sz="1100" b="0" i="0" u="none" strike="noStrike" kern="1200" cap="none" spc="0" normalizeH="0" baseline="0" noProof="0" dirty="0">
                <a:ln>
                  <a:noFill/>
                </a:ln>
                <a:solidFill>
                  <a:srgbClr val="6D6E71"/>
                </a:solidFill>
                <a:effectLst/>
                <a:uLnTx/>
                <a:uFillTx/>
                <a:latin typeface="Verdana"/>
                <a:ea typeface="+mn-ea"/>
                <a:cs typeface="+mn-cs"/>
              </a:rPr>
              <a:t>for and new building, etc. are important if it means better care.”</a:t>
            </a:r>
          </a:p>
        </p:txBody>
      </p:sp>
      <p:sp>
        <p:nvSpPr>
          <p:cNvPr id="29" name="Speech Bubble: Rectangle with Corners Rounded 28">
            <a:extLst>
              <a:ext uri="{FF2B5EF4-FFF2-40B4-BE49-F238E27FC236}">
                <a16:creationId xmlns:a16="http://schemas.microsoft.com/office/drawing/2014/main" xmlns="" id="{AB88C23C-22FC-4BAE-ACF8-D4490D36BE6B}"/>
              </a:ext>
            </a:extLst>
          </p:cNvPr>
          <p:cNvSpPr/>
          <p:nvPr/>
        </p:nvSpPr>
        <p:spPr>
          <a:xfrm>
            <a:off x="2375508" y="2864002"/>
            <a:ext cx="1947130" cy="1367643"/>
          </a:xfrm>
          <a:prstGeom prst="wedgeRoundRectCallout">
            <a:avLst>
              <a:gd name="adj1" fmla="val 17497"/>
              <a:gd name="adj2" fmla="val -9686"/>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“Making sure that where money is spent makes a difference. Making things better, sometimes a shiny building doesn't change anything.”</a:t>
            </a:r>
          </a:p>
        </p:txBody>
      </p:sp>
      <p:sp>
        <p:nvSpPr>
          <p:cNvPr id="30" name="Speech Bubble: Rectangle with Corners Rounded 29">
            <a:extLst>
              <a:ext uri="{FF2B5EF4-FFF2-40B4-BE49-F238E27FC236}">
                <a16:creationId xmlns:a16="http://schemas.microsoft.com/office/drawing/2014/main" xmlns="" id="{E4120EEC-034E-402F-85DF-2CE82AF7C6D1}"/>
              </a:ext>
            </a:extLst>
          </p:cNvPr>
          <p:cNvSpPr/>
          <p:nvPr/>
        </p:nvSpPr>
        <p:spPr>
          <a:xfrm>
            <a:off x="653074" y="4312549"/>
            <a:ext cx="3720167" cy="760166"/>
          </a:xfrm>
          <a:prstGeom prst="wedgeRoundRectCallout">
            <a:avLst>
              <a:gd name="adj1" fmla="val -34331"/>
              <a:gd name="adj2" fmla="val 65130"/>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GB" sz="1100" b="0" i="0" u="none" strike="noStrike" kern="1200" cap="none" spc="0" normalizeH="0" baseline="0" noProof="0" dirty="0">
                <a:ln>
                  <a:noFill/>
                </a:ln>
                <a:solidFill>
                  <a:srgbClr val="6D6E71"/>
                </a:solidFill>
                <a:effectLst/>
                <a:uLnTx/>
                <a:uFillTx/>
                <a:latin typeface="Verdana"/>
                <a:ea typeface="+mn-ea"/>
                <a:cs typeface="+mn-cs"/>
              </a:rPr>
              <a:t> “</a:t>
            </a:r>
            <a:r>
              <a:rPr lang="en-US" sz="1100" dirty="0">
                <a:solidFill>
                  <a:srgbClr val="6D6E71"/>
                </a:solidFill>
              </a:rPr>
              <a:t>Don't object [to new buildings] if it makes things easier. But they need to [research] where they’re located as travel might be an issue</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46" name="Rounded Rectangle 14">
            <a:extLst>
              <a:ext uri="{FF2B5EF4-FFF2-40B4-BE49-F238E27FC236}">
                <a16:creationId xmlns:a16="http://schemas.microsoft.com/office/drawing/2014/main" xmlns="" id="{203A3AF2-D014-234E-9DE9-8B40831E9D72}"/>
              </a:ext>
            </a:extLst>
          </p:cNvPr>
          <p:cNvSpPr/>
          <p:nvPr/>
        </p:nvSpPr>
        <p:spPr>
          <a:xfrm rot="21369118">
            <a:off x="4498666" y="1193334"/>
            <a:ext cx="2722432" cy="430948"/>
          </a:xfrm>
          <a:prstGeom prst="roundRect">
            <a:avLst>
              <a:gd name="adj" fmla="val 0"/>
            </a:avLst>
          </a:prstGeom>
          <a:solidFill>
            <a:schemeClr val="tx1"/>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300" b="1" dirty="0">
                <a:solidFill>
                  <a:prstClr val="white"/>
                </a:solidFill>
                <a:cs typeface="Verdana"/>
              </a:rPr>
              <a:t>Utilising existing buildings</a:t>
            </a:r>
            <a:endParaRPr lang="en-GB" sz="1300" b="1" dirty="0">
              <a:solidFill>
                <a:prstClr val="white"/>
              </a:solidFill>
              <a:cs typeface="Verdana"/>
            </a:endParaRPr>
          </a:p>
        </p:txBody>
      </p:sp>
    </p:spTree>
    <p:extLst>
      <p:ext uri="{BB962C8B-B14F-4D97-AF65-F5344CB8AC3E}">
        <p14:creationId xmlns:p14="http://schemas.microsoft.com/office/powerpoint/2010/main" val="1192767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2A6497-DEE1-4A67-A91A-F4E6D753CC7B}"/>
              </a:ext>
            </a:extLst>
          </p:cNvPr>
          <p:cNvSpPr txBox="1"/>
          <p:nvPr/>
        </p:nvSpPr>
        <p:spPr>
          <a:xfrm>
            <a:off x="396081" y="895692"/>
            <a:ext cx="8351838" cy="1113905"/>
          </a:xfrm>
          <a:prstGeom prst="rect">
            <a:avLst/>
          </a:prstGeom>
        </p:spPr>
        <p:txBody>
          <a:bodyPr vert="horz" wrap="square" lIns="91440" tIns="45720" rIns="91440" bIns="45720" rtlCol="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GB" sz="1600" b="1" i="0" u="none" strike="noStrike" kern="1200" cap="none" spc="0" normalizeH="0" baseline="0" noProof="0" dirty="0">
              <a:ln>
                <a:noFill/>
              </a:ln>
              <a:solidFill>
                <a:srgbClr val="6D6E71"/>
              </a:solidFill>
              <a:effectLst/>
              <a:uLnTx/>
              <a:uFillTx/>
              <a:latin typeface="Verdana"/>
              <a:ea typeface="+mn-ea"/>
              <a:cs typeface="+mn-cs"/>
            </a:endParaRPr>
          </a:p>
        </p:txBody>
      </p:sp>
      <p:sp>
        <p:nvSpPr>
          <p:cNvPr id="7" name="TextBox 6">
            <a:extLst>
              <a:ext uri="{FF2B5EF4-FFF2-40B4-BE49-F238E27FC236}">
                <a16:creationId xmlns:a16="http://schemas.microsoft.com/office/drawing/2014/main" xmlns="" id="{FE1EC33A-620E-4BD8-86C0-DCFC741A55BF}"/>
              </a:ext>
            </a:extLst>
          </p:cNvPr>
          <p:cNvSpPr txBox="1"/>
          <p:nvPr/>
        </p:nvSpPr>
        <p:spPr>
          <a:xfrm>
            <a:off x="323529" y="1175554"/>
            <a:ext cx="4312640" cy="3431709"/>
          </a:xfrm>
          <a:prstGeom prst="rect">
            <a:avLst/>
          </a:prstGeom>
          <a:noFill/>
        </p:spPr>
        <p:txBody>
          <a:bodyPr wrap="square" rtlCol="0">
            <a:spAutoFit/>
          </a:bodyPr>
          <a:lstStyle/>
          <a:p>
            <a:pPr marL="177750" lvl="0" indent="-177750">
              <a:spcAft>
                <a:spcPts val="1000"/>
              </a:spcAft>
              <a:buFont typeface="Arial" panose="020B0604020202020204" pitchFamily="34" charset="0"/>
              <a:buChar char="•"/>
              <a:defRPr/>
            </a:pPr>
            <a:r>
              <a:rPr lang="en-US" sz="1200" dirty="0">
                <a:solidFill>
                  <a:srgbClr val="6D6E71"/>
                </a:solidFill>
              </a:rPr>
              <a:t>While participants tended to agree that money spent on improved facilities was a sign of progress and was often necessary in order to maintain operational sustainability, the majority (though not all) were against idea of building new purpose-built buildings arguing that any monies earmarked for such projects would be better spent elsewhere (e.g. recruiting more staff). </a:t>
            </a:r>
          </a:p>
          <a:p>
            <a:pPr marL="177750" lvl="0" indent="-177750">
              <a:spcAft>
                <a:spcPts val="1000"/>
              </a:spcAft>
              <a:buFont typeface="Arial" panose="020B0604020202020204" pitchFamily="34" charset="0"/>
              <a:buChar char="•"/>
              <a:defRPr/>
            </a:pPr>
            <a:r>
              <a:rPr lang="en-US" sz="1200" dirty="0">
                <a:solidFill>
                  <a:srgbClr val="6D6E71"/>
                </a:solidFill>
              </a:rPr>
              <a:t>Many participants, in fact, seemed to be in favor of adaptive reuse - repurposing buildings that have outlived their original purposes for different uses or functions.</a:t>
            </a:r>
          </a:p>
          <a:p>
            <a:pPr marL="177750" indent="-177750">
              <a:spcAft>
                <a:spcPts val="1000"/>
              </a:spcAft>
              <a:buFont typeface="Arial" panose="020B0604020202020204" pitchFamily="34" charset="0"/>
              <a:buChar char="•"/>
              <a:defRPr/>
            </a:pPr>
            <a:r>
              <a:rPr lang="en-GB" sz="1200" dirty="0">
                <a:solidFill>
                  <a:srgbClr val="6D6E71"/>
                </a:solidFill>
              </a:rPr>
              <a:t>Wastage of resources was also identified e.g. duplicate appointment letters, waste of postage – there was a feeling that spending could be smarter</a:t>
            </a:r>
            <a:endParaRPr lang="en-US" sz="1200" dirty="0">
              <a:solidFill>
                <a:srgbClr val="6D6E71"/>
              </a:solidFill>
            </a:endParaRPr>
          </a:p>
          <a:p>
            <a:pPr lvl="0">
              <a:spcAft>
                <a:spcPts val="1000"/>
              </a:spcAft>
              <a:defRPr/>
            </a:pPr>
            <a:endParaRPr lang="en-US" sz="1200" dirty="0">
              <a:solidFill>
                <a:srgbClr val="6D6E71"/>
              </a:solidFill>
            </a:endParaRPr>
          </a:p>
        </p:txBody>
      </p:sp>
      <p:pic>
        <p:nvPicPr>
          <p:cNvPr id="11" name="Picture 10" descr="DJS_coloured-backgrounds_White-top.jpg">
            <a:extLst>
              <a:ext uri="{FF2B5EF4-FFF2-40B4-BE49-F238E27FC236}">
                <a16:creationId xmlns:a16="http://schemas.microsoft.com/office/drawing/2014/main" xmlns="" id="{B1575684-49F1-1B40-9EB3-20C300F98DA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2" name="Title 4">
            <a:extLst>
              <a:ext uri="{FF2B5EF4-FFF2-40B4-BE49-F238E27FC236}">
                <a16:creationId xmlns:a16="http://schemas.microsoft.com/office/drawing/2014/main" xmlns="" id="{04E58C6F-693C-C34F-8ED9-39C7E35D01BE}"/>
              </a:ext>
            </a:extLst>
          </p:cNvPr>
          <p:cNvSpPr txBox="1">
            <a:spLocks/>
          </p:cNvSpPr>
          <p:nvPr/>
        </p:nvSpPr>
        <p:spPr>
          <a:xfrm>
            <a:off x="323528" y="519063"/>
            <a:ext cx="8388696" cy="584775"/>
          </a:xfrm>
          <a:prstGeom prst="rect">
            <a:avLst/>
          </a:prstGeom>
        </p:spPr>
        <p:txBody>
          <a:bodyPr wrap="square">
            <a:spAutoFit/>
          </a:bodyPr>
          <a:lstStyle>
            <a:defPPr>
              <a:defRPr lang="en-US"/>
            </a:defPPr>
            <a:lvl1pPr>
              <a:defRPr sz="2400" b="1">
                <a:solidFill>
                  <a:schemeClr val="tx2"/>
                </a:solidFill>
                <a:latin typeface="+mj-lt"/>
              </a:defRPr>
            </a:lvl1pPr>
          </a:lstStyle>
          <a:p>
            <a:pPr lvl="0">
              <a:spcBef>
                <a:spcPct val="0"/>
              </a:spcBef>
              <a:defRPr/>
            </a:pPr>
            <a:r>
              <a:rPr lang="en-GB" sz="2800" dirty="0">
                <a:solidFill>
                  <a:srgbClr val="6D6E71"/>
                </a:solidFill>
                <a:latin typeface="Verdana" panose="020B0604030504040204" pitchFamily="34" charset="0"/>
                <a:ea typeface="Verdana" panose="020B0604030504040204" pitchFamily="34" charset="0"/>
                <a:cs typeface="Verdana" panose="020B0604030504040204" pitchFamily="34" charset="0"/>
              </a:rPr>
              <a:t>Affordability</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 Groups</a:t>
            </a:r>
            <a:r>
              <a:rPr lang="en-GB" sz="3200" dirty="0">
                <a:solidFill>
                  <a:srgbClr val="6D6E71"/>
                </a:solidFill>
                <a:latin typeface="Verdana" panose="020B0604030504040204" pitchFamily="34" charset="0"/>
                <a:ea typeface="Verdana" panose="020B0604030504040204" pitchFamily="34" charset="0"/>
                <a:cs typeface="Verdana" panose="020B0604030504040204" pitchFamily="34" charset="0"/>
              </a:rPr>
              <a:t>	 </a:t>
            </a:r>
            <a:endParaRPr lang="en-GB" sz="3200" b="0" dirty="0">
              <a:solidFill>
                <a:srgbClr val="6D6E7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Slide Number Placeholder 3">
            <a:extLst>
              <a:ext uri="{FF2B5EF4-FFF2-40B4-BE49-F238E27FC236}">
                <a16:creationId xmlns:a16="http://schemas.microsoft.com/office/drawing/2014/main" xmlns="" id="{5138A341-55D6-FD43-9DD3-240FF7A5AC3A}"/>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chemeClr val="tx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0" i="0" u="none" strike="noStrike" kern="1200" cap="none" spc="0" normalizeH="0" baseline="0" noProof="0" dirty="0">
              <a:ln>
                <a:noFill/>
              </a:ln>
              <a:solidFill>
                <a:schemeClr val="tx1"/>
              </a:solidFill>
              <a:effectLst/>
              <a:uLnTx/>
              <a:uFillTx/>
              <a:latin typeface="Verdana"/>
              <a:ea typeface="+mn-ea"/>
              <a:cs typeface="+mn-cs"/>
            </a:endParaRPr>
          </a:p>
        </p:txBody>
      </p:sp>
      <p:sp>
        <p:nvSpPr>
          <p:cNvPr id="14" name="Speech Bubble: Rectangle with Corners Rounded 8">
            <a:extLst>
              <a:ext uri="{FF2B5EF4-FFF2-40B4-BE49-F238E27FC236}">
                <a16:creationId xmlns:a16="http://schemas.microsoft.com/office/drawing/2014/main" xmlns="" id="{536F99F6-4199-1942-AE55-4D327AF86CD0}"/>
              </a:ext>
            </a:extLst>
          </p:cNvPr>
          <p:cNvSpPr/>
          <p:nvPr/>
        </p:nvSpPr>
        <p:spPr>
          <a:xfrm>
            <a:off x="4890456" y="1219705"/>
            <a:ext cx="1622588" cy="1254767"/>
          </a:xfrm>
          <a:prstGeom prst="wedgeRoundRectCallout">
            <a:avLst>
              <a:gd name="adj1" fmla="val -7761"/>
              <a:gd name="adj2" fmla="val 69193"/>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400" b="0" i="0" u="none" strike="noStrike" kern="1200" cap="none" spc="0" normalizeH="0" baseline="0" noProof="0" dirty="0">
                <a:ln>
                  <a:noFill/>
                </a:ln>
                <a:solidFill>
                  <a:srgbClr val="6D6E71"/>
                </a:solidFill>
                <a:effectLst/>
                <a:uLnTx/>
                <a:uFillTx/>
                <a:latin typeface="Verdana"/>
                <a:ea typeface="+mn-ea"/>
                <a:cs typeface="+mn-cs"/>
              </a:rPr>
              <a:t> </a:t>
            </a:r>
            <a:r>
              <a:rPr lang="en-US" sz="1100" dirty="0">
                <a:solidFill>
                  <a:srgbClr val="6D6E71"/>
                </a:solidFill>
              </a:rPr>
              <a:t>"We don't need buildings to be shiny and new but we do need them to be clean and comfortable.”</a:t>
            </a:r>
            <a:endParaRPr kumimoji="0" lang="en-GB" sz="12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5" name="Speech Bubble: Rectangle with Corners Rounded 8">
            <a:extLst>
              <a:ext uri="{FF2B5EF4-FFF2-40B4-BE49-F238E27FC236}">
                <a16:creationId xmlns:a16="http://schemas.microsoft.com/office/drawing/2014/main" xmlns="" id="{476DC3AC-1404-CA44-9284-9B6C310610A2}"/>
              </a:ext>
            </a:extLst>
          </p:cNvPr>
          <p:cNvSpPr/>
          <p:nvPr/>
        </p:nvSpPr>
        <p:spPr>
          <a:xfrm>
            <a:off x="7360614" y="1219705"/>
            <a:ext cx="1214219" cy="987842"/>
          </a:xfrm>
          <a:prstGeom prst="wedgeRoundRectCallout">
            <a:avLst>
              <a:gd name="adj1" fmla="val -36932"/>
              <a:gd name="adj2" fmla="val 67304"/>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400" b="0" i="0" u="none" strike="noStrike" kern="1200" cap="none" spc="0" normalizeH="0" baseline="0" noProof="0" dirty="0">
                <a:ln>
                  <a:noFill/>
                </a:ln>
                <a:solidFill>
                  <a:srgbClr val="6D6E71"/>
                </a:solidFill>
                <a:effectLst/>
                <a:uLnTx/>
                <a:uFillTx/>
                <a:latin typeface="Verdana"/>
                <a:ea typeface="+mn-ea"/>
                <a:cs typeface="+mn-cs"/>
              </a:rPr>
              <a:t> </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The NHS needs more staff not more buildings."</a:t>
            </a:r>
            <a:endParaRPr kumimoji="0" lang="en-GB" sz="11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7" name="Speech Bubble: Rectangle with Corners Rounded 8">
            <a:extLst>
              <a:ext uri="{FF2B5EF4-FFF2-40B4-BE49-F238E27FC236}">
                <a16:creationId xmlns:a16="http://schemas.microsoft.com/office/drawing/2014/main" xmlns="" id="{A20EF682-F38D-BF46-BE40-10382F87AC13}"/>
              </a:ext>
            </a:extLst>
          </p:cNvPr>
          <p:cNvSpPr/>
          <p:nvPr/>
        </p:nvSpPr>
        <p:spPr>
          <a:xfrm>
            <a:off x="5210236" y="2915796"/>
            <a:ext cx="3461800" cy="1033707"/>
          </a:xfrm>
          <a:prstGeom prst="wedgeRoundRectCallout">
            <a:avLst>
              <a:gd name="adj1" fmla="val -11193"/>
              <a:gd name="adj2" fmla="val -60372"/>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a:t>
            </a:r>
            <a:r>
              <a:rPr lang="en-US" sz="1100" dirty="0">
                <a:solidFill>
                  <a:srgbClr val="6D6E71"/>
                </a:solidFill>
              </a:rPr>
              <a:t>We are lucky and had a new clinic building built a few years ago which was a real benefit to the village, so I think money should be spent on buildings</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pic>
        <p:nvPicPr>
          <p:cNvPr id="21" name="Picture 20">
            <a:extLst>
              <a:ext uri="{FF2B5EF4-FFF2-40B4-BE49-F238E27FC236}">
                <a16:creationId xmlns:a16="http://schemas.microsoft.com/office/drawing/2014/main" xmlns="" id="{240C2F7E-3688-BD41-9FCC-F16329F28E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276"/>
          <a:stretch/>
        </p:blipFill>
        <p:spPr>
          <a:xfrm>
            <a:off x="2807369" y="5058740"/>
            <a:ext cx="2149976" cy="1800055"/>
          </a:xfrm>
          <a:prstGeom prst="rect">
            <a:avLst/>
          </a:prstGeom>
        </p:spPr>
      </p:pic>
      <p:sp>
        <p:nvSpPr>
          <p:cNvPr id="16" name="Speech Bubble: Rectangle with Corners Rounded 15">
            <a:extLst>
              <a:ext uri="{FF2B5EF4-FFF2-40B4-BE49-F238E27FC236}">
                <a16:creationId xmlns:a16="http://schemas.microsoft.com/office/drawing/2014/main" xmlns="" id="{FC812973-F435-4459-A954-A98D67306ED9}"/>
              </a:ext>
            </a:extLst>
          </p:cNvPr>
          <p:cNvSpPr/>
          <p:nvPr/>
        </p:nvSpPr>
        <p:spPr>
          <a:xfrm>
            <a:off x="5240901" y="4283919"/>
            <a:ext cx="3364598" cy="1128969"/>
          </a:xfrm>
          <a:prstGeom prst="wedgeRoundRectCallout">
            <a:avLst>
              <a:gd name="adj1" fmla="val -28556"/>
              <a:gd name="adj2" fmla="val -57908"/>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400" b="0" i="0" u="none" strike="noStrike" kern="1200" cap="none" spc="0" normalizeH="0" baseline="0" noProof="0" dirty="0">
                <a:ln>
                  <a:noFill/>
                </a:ln>
                <a:solidFill>
                  <a:srgbClr val="6D6E71"/>
                </a:solidFill>
                <a:effectLst/>
                <a:uLnTx/>
                <a:uFillTx/>
                <a:latin typeface="Verdana"/>
                <a:ea typeface="+mn-ea"/>
                <a:cs typeface="+mn-cs"/>
              </a:rPr>
              <a:t> </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Sometimes you have to spend money to make things better – even though money is tight – it is better in the long run and might save money because it is more efficient.</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19" name="Speech Bubble: Rectangle with Corners Rounded 8">
            <a:extLst>
              <a:ext uri="{FF2B5EF4-FFF2-40B4-BE49-F238E27FC236}">
                <a16:creationId xmlns:a16="http://schemas.microsoft.com/office/drawing/2014/main" xmlns="" id="{81C137ED-9FD6-422D-8B71-86A43655D248}"/>
              </a:ext>
            </a:extLst>
          </p:cNvPr>
          <p:cNvSpPr/>
          <p:nvPr/>
        </p:nvSpPr>
        <p:spPr>
          <a:xfrm>
            <a:off x="538501" y="4384707"/>
            <a:ext cx="3129497" cy="773411"/>
          </a:xfrm>
          <a:prstGeom prst="wedgeRoundRectCallout">
            <a:avLst>
              <a:gd name="adj1" fmla="val -7761"/>
              <a:gd name="adj2" fmla="val 69193"/>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100" dirty="0">
                <a:solidFill>
                  <a:srgbClr val="6D6E71"/>
                </a:solidFill>
              </a:rPr>
              <a:t>"They don't need fancy buildings and specialist equipment. Just people with the time and training to help our families."</a:t>
            </a:r>
          </a:p>
        </p:txBody>
      </p:sp>
    </p:spTree>
    <p:extLst>
      <p:ext uri="{BB962C8B-B14F-4D97-AF65-F5344CB8AC3E}">
        <p14:creationId xmlns:p14="http://schemas.microsoft.com/office/powerpoint/2010/main" val="697217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3A84E702-C83C-6446-8DDD-D1C40785BF52}"/>
              </a:ext>
            </a:extLst>
          </p:cNvPr>
          <p:cNvSpPr txBox="1"/>
          <p:nvPr/>
        </p:nvSpPr>
        <p:spPr>
          <a:xfrm>
            <a:off x="496316" y="711756"/>
            <a:ext cx="323254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
                <a:srgbClr val="000840"/>
              </a:buClr>
              <a:buSzTx/>
              <a:buFontTx/>
              <a:buNone/>
              <a:tabLst/>
              <a:defRPr/>
            </a:pPr>
            <a:r>
              <a:rPr kumimoji="0" lang="de-DE" altLang="en-US" sz="15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Section 5</a:t>
            </a:r>
          </a:p>
        </p:txBody>
      </p:sp>
      <p:sp>
        <p:nvSpPr>
          <p:cNvPr id="17" name="Oval 16">
            <a:extLst>
              <a:ext uri="{FF2B5EF4-FFF2-40B4-BE49-F238E27FC236}">
                <a16:creationId xmlns:a16="http://schemas.microsoft.com/office/drawing/2014/main" xmlns="" id="{EEA525BE-E5CC-594C-AD29-4971C875F913}"/>
              </a:ext>
            </a:extLst>
          </p:cNvPr>
          <p:cNvSpPr/>
          <p:nvPr/>
        </p:nvSpPr>
        <p:spPr>
          <a:xfrm>
            <a:off x="5551775" y="914399"/>
            <a:ext cx="552621" cy="552621"/>
          </a:xfrm>
          <a:prstGeom prst="ellipse">
            <a:avLst/>
          </a:prstGeom>
          <a:solidFill>
            <a:schemeClr val="bg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a:ea typeface="+mn-ea"/>
                <a:cs typeface="+mn-cs"/>
              </a:rPr>
              <a:t> </a:t>
            </a:r>
          </a:p>
        </p:txBody>
      </p:sp>
      <p:sp>
        <p:nvSpPr>
          <p:cNvPr id="18" name="Oval 17">
            <a:extLst>
              <a:ext uri="{FF2B5EF4-FFF2-40B4-BE49-F238E27FC236}">
                <a16:creationId xmlns:a16="http://schemas.microsoft.com/office/drawing/2014/main" xmlns="" id="{FA797247-505E-CC43-86DE-FC67435FC895}"/>
              </a:ext>
            </a:extLst>
          </p:cNvPr>
          <p:cNvSpPr/>
          <p:nvPr/>
        </p:nvSpPr>
        <p:spPr>
          <a:xfrm>
            <a:off x="3796130" y="2462264"/>
            <a:ext cx="2207426" cy="2207426"/>
          </a:xfrm>
          <a:prstGeom prst="ellipse">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0" name="Oval 19">
            <a:extLst>
              <a:ext uri="{FF2B5EF4-FFF2-40B4-BE49-F238E27FC236}">
                <a16:creationId xmlns:a16="http://schemas.microsoft.com/office/drawing/2014/main" xmlns="" id="{6880CA08-F238-8948-9D85-F96FDA1B8241}"/>
              </a:ext>
            </a:extLst>
          </p:cNvPr>
          <p:cNvSpPr/>
          <p:nvPr/>
        </p:nvSpPr>
        <p:spPr>
          <a:xfrm>
            <a:off x="6398215" y="5405606"/>
            <a:ext cx="891480" cy="891480"/>
          </a:xfrm>
          <a:prstGeom prst="ellipse">
            <a:avLst/>
          </a:prstGeom>
          <a:solidFill>
            <a:schemeClr val="tx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21" name="Group 20">
            <a:extLst>
              <a:ext uri="{FF2B5EF4-FFF2-40B4-BE49-F238E27FC236}">
                <a16:creationId xmlns:a16="http://schemas.microsoft.com/office/drawing/2014/main" xmlns="" id="{CAFB380E-AD59-BF4F-9A79-F236D698A18A}"/>
              </a:ext>
            </a:extLst>
          </p:cNvPr>
          <p:cNvGrpSpPr/>
          <p:nvPr/>
        </p:nvGrpSpPr>
        <p:grpSpPr>
          <a:xfrm>
            <a:off x="542578" y="644858"/>
            <a:ext cx="3325518" cy="1000352"/>
            <a:chOff x="542577" y="718010"/>
            <a:chExt cx="3310095" cy="1000352"/>
          </a:xfrm>
        </p:grpSpPr>
        <p:cxnSp>
          <p:nvCxnSpPr>
            <p:cNvPr id="22" name="Straight Connector 21">
              <a:extLst>
                <a:ext uri="{FF2B5EF4-FFF2-40B4-BE49-F238E27FC236}">
                  <a16:creationId xmlns:a16="http://schemas.microsoft.com/office/drawing/2014/main" xmlns="" id="{CF085EF7-5307-BF4F-B505-6D0AC6ADC2D4}"/>
                </a:ext>
              </a:extLst>
            </p:cNvPr>
            <p:cNvCxnSpPr/>
            <p:nvPr/>
          </p:nvCxnSpPr>
          <p:spPr>
            <a:xfrm>
              <a:off x="563450" y="718010"/>
              <a:ext cx="3289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82ECFFE-695D-D641-9568-F352AE5ED6DC}"/>
                </a:ext>
              </a:extLst>
            </p:cNvPr>
            <p:cNvCxnSpPr/>
            <p:nvPr/>
          </p:nvCxnSpPr>
          <p:spPr>
            <a:xfrm>
              <a:off x="542577" y="1718362"/>
              <a:ext cx="328922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Picture 24" descr="DJS_RESEARCH_LOGO_RGB_SCREEN.png">
            <a:extLst>
              <a:ext uri="{FF2B5EF4-FFF2-40B4-BE49-F238E27FC236}">
                <a16:creationId xmlns:a16="http://schemas.microsoft.com/office/drawing/2014/main" xmlns="" id="{4829E5DA-2F45-304C-8333-54BEBD6430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1051" y="585978"/>
            <a:ext cx="1481293" cy="889422"/>
          </a:xfrm>
          <a:prstGeom prst="rect">
            <a:avLst/>
          </a:prstGeom>
        </p:spPr>
      </p:pic>
      <p:sp>
        <p:nvSpPr>
          <p:cNvPr id="26" name="Rectangle 25">
            <a:extLst>
              <a:ext uri="{FF2B5EF4-FFF2-40B4-BE49-F238E27FC236}">
                <a16:creationId xmlns:a16="http://schemas.microsoft.com/office/drawing/2014/main" xmlns="" id="{F7B169BD-0A7C-7F4C-BE8F-A1DF27F32B3F}"/>
              </a:ext>
            </a:extLst>
          </p:cNvPr>
          <p:cNvSpPr/>
          <p:nvPr/>
        </p:nvSpPr>
        <p:spPr>
          <a:xfrm>
            <a:off x="501469" y="1010912"/>
            <a:ext cx="1552028" cy="477054"/>
          </a:xfrm>
          <a:prstGeom prst="rect">
            <a:avLst/>
          </a:prstGeom>
        </p:spPr>
        <p:txBody>
          <a:bodyPr wrap="none">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6E71"/>
                </a:solidFill>
                <a:effectLst/>
                <a:uLnTx/>
                <a:uFillTx/>
                <a:latin typeface="Verdana"/>
                <a:ea typeface="+mn-ea"/>
                <a:cs typeface="+mn-cs"/>
              </a:rPr>
              <a:t>Access</a:t>
            </a:r>
          </a:p>
        </p:txBody>
      </p:sp>
      <p:pic>
        <p:nvPicPr>
          <p:cNvPr id="27" name="Picture 26">
            <a:extLst>
              <a:ext uri="{FF2B5EF4-FFF2-40B4-BE49-F238E27FC236}">
                <a16:creationId xmlns:a16="http://schemas.microsoft.com/office/drawing/2014/main" xmlns="" id="{FB0060F6-1122-3F47-AEDE-10D65737BD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175"/>
          <a:stretch/>
        </p:blipFill>
        <p:spPr>
          <a:xfrm rot="21446175">
            <a:off x="5014590" y="1929529"/>
            <a:ext cx="2275216" cy="1646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xmlns="" id="{F0B5F677-6333-EF45-831D-D70C9215682C}"/>
              </a:ext>
            </a:extLst>
          </p:cNvPr>
          <p:cNvPicPr>
            <a:picLocks noChangeAspect="1"/>
          </p:cNvPicPr>
          <p:nvPr/>
        </p:nvPicPr>
        <p:blipFill>
          <a:blip r:embed="rId4"/>
          <a:stretch>
            <a:fillRect/>
          </a:stretch>
        </p:blipFill>
        <p:spPr>
          <a:xfrm rot="381372">
            <a:off x="6379365" y="3266831"/>
            <a:ext cx="2212054" cy="1659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a:extLst>
              <a:ext uri="{FF2B5EF4-FFF2-40B4-BE49-F238E27FC236}">
                <a16:creationId xmlns:a16="http://schemas.microsoft.com/office/drawing/2014/main" xmlns="" id="{2D14FA8E-1EE8-8A4B-A25B-5BAF69F67E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97195">
            <a:off x="4787221" y="4135677"/>
            <a:ext cx="1790700" cy="1790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a:extLst>
              <a:ext uri="{FF2B5EF4-FFF2-40B4-BE49-F238E27FC236}">
                <a16:creationId xmlns:a16="http://schemas.microsoft.com/office/drawing/2014/main" xmlns="" id="{D0CEE2D8-F380-3842-B019-C1C204F3E9AC}"/>
              </a:ext>
            </a:extLst>
          </p:cNvPr>
          <p:cNvSpPr txBox="1"/>
          <p:nvPr/>
        </p:nvSpPr>
        <p:spPr>
          <a:xfrm>
            <a:off x="-134112" y="2121408"/>
            <a:ext cx="0" cy="0"/>
          </a:xfrm>
          <a:prstGeom prst="rect">
            <a:avLst/>
          </a:prstGeom>
        </p:spPr>
        <p:txBody>
          <a:bodyPr vert="horz" wrap="none" lIns="91440" tIns="45720" rIns="91440" bIns="45720" rtlCol="0" anchor="ctr">
            <a:normAutofit fontScale="25000" lnSpcReduction="20000"/>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US" sz="1400" b="0" i="0" u="none" strike="noStrike" kern="1200" cap="none" spc="0" normalizeH="0" baseline="0" noProof="0" dirty="0">
              <a:ln>
                <a:noFill/>
              </a:ln>
              <a:solidFill>
                <a:srgbClr val="6D6E71"/>
              </a:solidFill>
              <a:effectLst/>
              <a:uLnTx/>
              <a:uFillTx/>
              <a:latin typeface="Verdana"/>
              <a:ea typeface="+mn-ea"/>
              <a:cs typeface="+mn-cs"/>
            </a:endParaRPr>
          </a:p>
        </p:txBody>
      </p:sp>
      <p:sp>
        <p:nvSpPr>
          <p:cNvPr id="31" name="Slide Number Placeholder 3">
            <a:extLst>
              <a:ext uri="{FF2B5EF4-FFF2-40B4-BE49-F238E27FC236}">
                <a16:creationId xmlns:a16="http://schemas.microsoft.com/office/drawing/2014/main" xmlns="" id="{8CB1D6D4-6E45-1F43-B025-B3BA3757DE65}"/>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Tree>
    <p:extLst>
      <p:ext uri="{BB962C8B-B14F-4D97-AF65-F5344CB8AC3E}">
        <p14:creationId xmlns:p14="http://schemas.microsoft.com/office/powerpoint/2010/main" val="2597869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19" name="Picture 18" descr="DJS_coloured-backgrounds-whit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12" name="TextBox 11"/>
          <p:cNvSpPr txBox="1"/>
          <p:nvPr/>
        </p:nvSpPr>
        <p:spPr>
          <a:xfrm>
            <a:off x="323528" y="52951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Q03: </a:t>
            </a: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Access</a:t>
            </a:r>
          </a:p>
        </p:txBody>
      </p:sp>
      <p:sp>
        <p:nvSpPr>
          <p:cNvPr id="2" name="TextBox 1">
            <a:extLst>
              <a:ext uri="{FF2B5EF4-FFF2-40B4-BE49-F238E27FC236}">
                <a16:creationId xmlns:a16="http://schemas.microsoft.com/office/drawing/2014/main" xmlns="" id="{082E1F3E-AE10-4C67-8F84-8E95B843D169}"/>
              </a:ext>
            </a:extLst>
          </p:cNvPr>
          <p:cNvSpPr txBox="1"/>
          <p:nvPr/>
        </p:nvSpPr>
        <p:spPr>
          <a:xfrm>
            <a:off x="323528" y="2234333"/>
            <a:ext cx="4413064"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a:ea typeface="+mn-ea"/>
                <a:cs typeface="+mn-cs"/>
              </a:rPr>
              <a:t>These are some things you might </a:t>
            </a:r>
            <a:br>
              <a:rPr kumimoji="0" lang="en-US" sz="1400" b="1" i="0" u="none" strike="noStrike" kern="1200" cap="none" spc="0" normalizeH="0" baseline="0" noProof="0" dirty="0">
                <a:ln>
                  <a:noFill/>
                </a:ln>
                <a:solidFill>
                  <a:prstClr val="white"/>
                </a:solidFill>
                <a:effectLst/>
                <a:uLnTx/>
                <a:uFillTx/>
                <a:latin typeface="Verdana"/>
                <a:ea typeface="+mn-ea"/>
                <a:cs typeface="+mn-cs"/>
              </a:rPr>
            </a:br>
            <a:r>
              <a:rPr kumimoji="0" lang="en-US" sz="1400" b="1" i="0" u="none" strike="noStrike" kern="1200" cap="none" spc="0" normalizeH="0" baseline="0" noProof="0" dirty="0">
                <a:ln>
                  <a:noFill/>
                </a:ln>
                <a:solidFill>
                  <a:prstClr val="white"/>
                </a:solidFill>
                <a:effectLst/>
                <a:uLnTx/>
                <a:uFillTx/>
                <a:latin typeface="Verdana"/>
                <a:ea typeface="+mn-ea"/>
                <a:cs typeface="+mn-cs"/>
              </a:rPr>
              <a:t>want to think about in your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a:ea typeface="+mn-ea"/>
              <a:cs typeface="+mn-cs"/>
            </a:endParaRPr>
          </a:p>
          <a:p>
            <a:pPr marL="285750" lvl="0" indent="-285750">
              <a:buFont typeface="Arial" panose="020B0604020202020204" pitchFamily="34" charset="0"/>
              <a:buChar char="•"/>
            </a:pPr>
            <a:r>
              <a:rPr lang="en-US" sz="1400" dirty="0">
                <a:solidFill>
                  <a:prstClr val="white"/>
                </a:solidFill>
              </a:rPr>
              <a:t>Do you prefer to get your treatment locally or do you not mind travelling for your care?</a:t>
            </a:r>
          </a:p>
          <a:p>
            <a:pPr marL="285750" lvl="0" indent="-285750">
              <a:buFont typeface="Arial" panose="020B0604020202020204" pitchFamily="34" charset="0"/>
              <a:buChar char="•"/>
            </a:pPr>
            <a:endParaRPr lang="en-US" sz="1400" dirty="0">
              <a:solidFill>
                <a:prstClr val="white"/>
              </a:solidFill>
            </a:endParaRPr>
          </a:p>
          <a:p>
            <a:pPr marL="285750" lvl="0" indent="-285750">
              <a:buFont typeface="Arial" panose="020B0604020202020204" pitchFamily="34" charset="0"/>
              <a:buChar char="•"/>
            </a:pPr>
            <a:r>
              <a:rPr lang="en-US" sz="1400" dirty="0">
                <a:solidFill>
                  <a:prstClr val="white"/>
                </a:solidFill>
              </a:rPr>
              <a:t>What factors would make you consider travelling further for your care (e.g. reputation, specialized hospital, shorter waits, etc.)?</a:t>
            </a:r>
          </a:p>
          <a:p>
            <a:pPr lvl="0"/>
            <a:endParaRPr lang="en-US" sz="1400" dirty="0">
              <a:solidFill>
                <a:prstClr val="white"/>
              </a:solidFill>
            </a:endParaRPr>
          </a:p>
          <a:p>
            <a:pPr marL="285750" lvl="0" indent="-285750">
              <a:buFont typeface="Arial" panose="020B0604020202020204" pitchFamily="34" charset="0"/>
              <a:buChar char="•"/>
            </a:pPr>
            <a:r>
              <a:rPr lang="en-US" sz="1400" dirty="0">
                <a:solidFill>
                  <a:prstClr val="white"/>
                </a:solidFill>
              </a:rPr>
              <a:t>What personal factors might someone take into consideration if they were sent/taken elsewhere for their care (i.e. parking/ public transport/ childcare/ distance from home/ place for family to stay, etc.)? </a:t>
            </a:r>
          </a:p>
        </p:txBody>
      </p:sp>
      <p:pic>
        <p:nvPicPr>
          <p:cNvPr id="9" name="Picture 8" descr="Untitled-42 copy-.png">
            <a:extLst>
              <a:ext uri="{FF2B5EF4-FFF2-40B4-BE49-F238E27FC236}">
                <a16:creationId xmlns:a16="http://schemas.microsoft.com/office/drawing/2014/main" xmlns="" id="{86DC5566-8C27-2240-9F45-AFF895C5BC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9" t="11559" r="174" b="10137"/>
          <a:stretch/>
        </p:blipFill>
        <p:spPr>
          <a:xfrm>
            <a:off x="0" y="1138055"/>
            <a:ext cx="9135519" cy="979029"/>
          </a:xfrm>
          <a:prstGeom prst="rect">
            <a:avLst/>
          </a:prstGeom>
          <a:effectLst>
            <a:outerShdw blurRad="50800" dist="38100" dir="5400000" algn="t" rotWithShape="0">
              <a:prstClr val="black">
                <a:alpha val="40000"/>
              </a:prstClr>
            </a:outerShdw>
          </a:effectLst>
        </p:spPr>
      </p:pic>
      <p:sp>
        <p:nvSpPr>
          <p:cNvPr id="10" name="Title 4">
            <a:extLst>
              <a:ext uri="{FF2B5EF4-FFF2-40B4-BE49-F238E27FC236}">
                <a16:creationId xmlns:a16="http://schemas.microsoft.com/office/drawing/2014/main" xmlns="" id="{9C2748AC-8606-FE4E-A2B5-549DAA4EDF0D}"/>
              </a:ext>
            </a:extLst>
          </p:cNvPr>
          <p:cNvSpPr txBox="1">
            <a:spLocks/>
          </p:cNvSpPr>
          <p:nvPr/>
        </p:nvSpPr>
        <p:spPr>
          <a:xfrm>
            <a:off x="539553" y="1334577"/>
            <a:ext cx="8136903" cy="523220"/>
          </a:xfrm>
          <a:prstGeom prst="rect">
            <a:avLst/>
          </a:prstGeom>
        </p:spPr>
        <p:txBody>
          <a:bodyPr wrap="square">
            <a:spAutoFit/>
          </a:bodyPr>
          <a:lstStyle>
            <a:defPPr>
              <a:defRPr lang="en-US"/>
            </a:defPPr>
            <a:lvl1pPr>
              <a:defRPr sz="2400" b="1">
                <a:solidFill>
                  <a:schemeClr val="tx2"/>
                </a:solidFill>
                <a:latin typeface="+mj-lt"/>
              </a:defRPr>
            </a:lvl1pPr>
          </a:lstStyle>
          <a:p>
            <a:pPr lvl="0" algn="ctr">
              <a:defRPr/>
            </a:pPr>
            <a:r>
              <a:rPr lang="en-US" sz="1400" dirty="0">
                <a:solidFill>
                  <a:srgbClr val="1268B3"/>
                </a:solidFill>
                <a:cs typeface="Arial" charset="0"/>
              </a:rPr>
              <a:t>In your opinion, what’s the most important thing for us                                     to consider when we are thinking about access?</a:t>
            </a:r>
          </a:p>
        </p:txBody>
      </p:sp>
      <p:sp>
        <p:nvSpPr>
          <p:cNvPr id="11" name="Slide Number Placeholder 3">
            <a:extLst>
              <a:ext uri="{FF2B5EF4-FFF2-40B4-BE49-F238E27FC236}">
                <a16:creationId xmlns:a16="http://schemas.microsoft.com/office/drawing/2014/main" xmlns="" id="{ED12591C-68E4-5549-A8C6-7A7EB3042A3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3" name="TextBox 12">
            <a:extLst>
              <a:ext uri="{FF2B5EF4-FFF2-40B4-BE49-F238E27FC236}">
                <a16:creationId xmlns:a16="http://schemas.microsoft.com/office/drawing/2014/main" xmlns="" id="{E82C421F-706F-A94A-A960-0D4DC3C7C52D}"/>
              </a:ext>
            </a:extLst>
          </p:cNvPr>
          <p:cNvSpPr txBox="1"/>
          <p:nvPr/>
        </p:nvSpPr>
        <p:spPr>
          <a:xfrm>
            <a:off x="4736592" y="2252621"/>
            <a:ext cx="3939864" cy="738664"/>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solidFill>
                  <a:prstClr val="white"/>
                </a:solidFill>
              </a:rPr>
              <a:t>What factors might affect someone’s ability to travel for their care? (e.g. financial, wheelchair access)?</a:t>
            </a:r>
          </a:p>
        </p:txBody>
      </p:sp>
      <p:pic>
        <p:nvPicPr>
          <p:cNvPr id="15" name="Picture 14">
            <a:extLst>
              <a:ext uri="{FF2B5EF4-FFF2-40B4-BE49-F238E27FC236}">
                <a16:creationId xmlns:a16="http://schemas.microsoft.com/office/drawing/2014/main" xmlns="" id="{B25BF9C9-DD2A-437B-A3F1-4170B80E67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8447" y="4668932"/>
            <a:ext cx="2102025" cy="2102025"/>
          </a:xfrm>
          <a:prstGeom prst="rect">
            <a:avLst/>
          </a:prstGeom>
        </p:spPr>
      </p:pic>
    </p:spTree>
    <p:extLst>
      <p:ext uri="{BB962C8B-B14F-4D97-AF65-F5344CB8AC3E}">
        <p14:creationId xmlns:p14="http://schemas.microsoft.com/office/powerpoint/2010/main" val="2343775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JS_coloured-backgrounds_White-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9" name="TextBox 18">
            <a:extLst>
              <a:ext uri="{FF2B5EF4-FFF2-40B4-BE49-F238E27FC236}">
                <a16:creationId xmlns:a16="http://schemas.microsoft.com/office/drawing/2014/main" xmlns="" id="{D25FF8B0-6BBC-4084-9B7A-E1E35D372AE2}"/>
              </a:ext>
            </a:extLst>
          </p:cNvPr>
          <p:cNvSpPr txBox="1"/>
          <p:nvPr/>
        </p:nvSpPr>
        <p:spPr>
          <a:xfrm>
            <a:off x="359769" y="1051860"/>
            <a:ext cx="838869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6D6E71"/>
                </a:solidFill>
                <a:latin typeface="Verdana"/>
              </a:rPr>
              <a:t>A preference for and access to local services was far and away the most important theme on the minds of respondents, with over half mentioning it in their response. Problems around transportation and travel expenses round out the top-three issues cited. </a:t>
            </a:r>
            <a:endParaRPr kumimoji="0" lang="en-US" sz="14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2" name="Title 4">
            <a:extLst>
              <a:ext uri="{FF2B5EF4-FFF2-40B4-BE49-F238E27FC236}">
                <a16:creationId xmlns:a16="http://schemas.microsoft.com/office/drawing/2014/main" xmlns="" id="{B635CBFF-2EB5-4494-BAFD-66DEED50674A}"/>
              </a:ext>
            </a:extLst>
          </p:cNvPr>
          <p:cNvSpPr txBox="1">
            <a:spLocks/>
          </p:cNvSpPr>
          <p:nvPr/>
        </p:nvSpPr>
        <p:spPr>
          <a:xfrm>
            <a:off x="323528" y="519063"/>
            <a:ext cx="8388696"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Access</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S</a:t>
            </a:r>
            <a:r>
              <a:rPr kumimoji="0" lang="en-GB" sz="2800" b="0" i="0" u="none" strike="noStrike" kern="1200" cap="none" spc="0" normalizeH="0" baseline="0" noProof="0" dirty="0" err="1">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urvey</a:t>
            </a:r>
            <a:endPar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Slide Number Placeholder 3">
            <a:extLst>
              <a:ext uri="{FF2B5EF4-FFF2-40B4-BE49-F238E27FC236}">
                <a16:creationId xmlns:a16="http://schemas.microsoft.com/office/drawing/2014/main" xmlns="" id="{C140ECAE-4FBE-0343-94DF-B27BEB52B94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xmlns="" id="{79C75BDD-332F-7540-94B8-3190E85D7E21}"/>
              </a:ext>
            </a:extLst>
          </p:cNvPr>
          <p:cNvSpPr/>
          <p:nvPr/>
        </p:nvSpPr>
        <p:spPr>
          <a:xfrm>
            <a:off x="501658" y="6380505"/>
            <a:ext cx="8325349"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Verdana"/>
                <a:ea typeface="+mn-ea"/>
                <a:cs typeface="+mn-cs"/>
              </a:rPr>
              <a:t>Base: All respondents (84 respondents submitted answers).</a:t>
            </a:r>
          </a:p>
        </p:txBody>
      </p:sp>
      <p:graphicFrame>
        <p:nvGraphicFramePr>
          <p:cNvPr id="11" name="Chart 10">
            <a:extLst>
              <a:ext uri="{FF2B5EF4-FFF2-40B4-BE49-F238E27FC236}">
                <a16:creationId xmlns:a16="http://schemas.microsoft.com/office/drawing/2014/main" xmlns="" id="{6BC4018F-CFD4-4102-89E9-C578900CEB24}"/>
              </a:ext>
            </a:extLst>
          </p:cNvPr>
          <p:cNvGraphicFramePr/>
          <p:nvPr>
            <p:extLst>
              <p:ext uri="{D42A27DB-BD31-4B8C-83A1-F6EECF244321}">
                <p14:modId xmlns:p14="http://schemas.microsoft.com/office/powerpoint/2010/main" val="748821332"/>
              </p:ext>
            </p:extLst>
          </p:nvPr>
        </p:nvGraphicFramePr>
        <p:xfrm>
          <a:off x="-157139" y="1655278"/>
          <a:ext cx="8799481" cy="4775953"/>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a:extLst>
              <a:ext uri="{FF2B5EF4-FFF2-40B4-BE49-F238E27FC236}">
                <a16:creationId xmlns:a16="http://schemas.microsoft.com/office/drawing/2014/main" xmlns="" id="{21415260-FEE9-4D07-94A4-D71E3D0503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5502" y="4948912"/>
            <a:ext cx="1566839" cy="1566839"/>
          </a:xfrm>
          <a:prstGeom prst="rect">
            <a:avLst/>
          </a:prstGeom>
        </p:spPr>
      </p:pic>
    </p:spTree>
    <p:extLst>
      <p:ext uri="{BB962C8B-B14F-4D97-AF65-F5344CB8AC3E}">
        <p14:creationId xmlns:p14="http://schemas.microsoft.com/office/powerpoint/2010/main" val="56920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F421E89-50C2-412E-B994-3099F66AA5E4}"/>
              </a:ext>
            </a:extLst>
          </p:cNvPr>
          <p:cNvSpPr/>
          <p:nvPr/>
        </p:nvSpPr>
        <p:spPr>
          <a:xfrm>
            <a:off x="408781" y="5482763"/>
            <a:ext cx="8303443" cy="787821"/>
          </a:xfrm>
          <a:prstGeom prst="rect">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prstClr val="white"/>
                </a:solidFill>
              </a:rPr>
              <a:t>More than half of respondents brought up local services in response to the question about access. While responses varied, naturally, most of the opinions shared tended to cluster around one or both of the following themes: the importance of having access to local care, generally, and a preference for local coupled with a willingness to travel in the event a superior quality of care was offered elsewhere. </a:t>
            </a:r>
          </a:p>
        </p:txBody>
      </p:sp>
      <p:sp>
        <p:nvSpPr>
          <p:cNvPr id="4" name="Rectangle 3">
            <a:extLst>
              <a:ext uri="{FF2B5EF4-FFF2-40B4-BE49-F238E27FC236}">
                <a16:creationId xmlns:a16="http://schemas.microsoft.com/office/drawing/2014/main" xmlns="" id="{49F8DF16-121B-4A95-9FBB-0D2D4F54E875}"/>
              </a:ext>
            </a:extLst>
          </p:cNvPr>
          <p:cNvSpPr/>
          <p:nvPr/>
        </p:nvSpPr>
        <p:spPr>
          <a:xfrm>
            <a:off x="421481" y="1248658"/>
            <a:ext cx="8316143" cy="4095997"/>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1" name="Rounded Rectangle 14">
            <a:extLst>
              <a:ext uri="{FF2B5EF4-FFF2-40B4-BE49-F238E27FC236}">
                <a16:creationId xmlns:a16="http://schemas.microsoft.com/office/drawing/2014/main" xmlns="" id="{0D840550-F0D8-499B-8C3F-9B0CD83619CB}"/>
              </a:ext>
            </a:extLst>
          </p:cNvPr>
          <p:cNvSpPr/>
          <p:nvPr/>
        </p:nvSpPr>
        <p:spPr>
          <a:xfrm rot="21379877">
            <a:off x="297542" y="1114985"/>
            <a:ext cx="4113725" cy="365147"/>
          </a:xfrm>
          <a:prstGeom prst="roundRect">
            <a:avLst>
              <a:gd name="adj" fmla="val 0"/>
            </a:avLst>
          </a:prstGeom>
          <a:solidFill>
            <a:schemeClr val="tx2"/>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300" b="1" dirty="0">
                <a:solidFill>
                  <a:prstClr val="white"/>
                </a:solidFill>
                <a:cs typeface="Verdana"/>
              </a:rPr>
              <a:t>Preference for local services</a:t>
            </a:r>
          </a:p>
        </p:txBody>
      </p:sp>
      <p:pic>
        <p:nvPicPr>
          <p:cNvPr id="17" name="Picture 16" descr="DJS_coloured-backgrounds_White-top.jpg">
            <a:extLst>
              <a:ext uri="{FF2B5EF4-FFF2-40B4-BE49-F238E27FC236}">
                <a16:creationId xmlns:a16="http://schemas.microsoft.com/office/drawing/2014/main" xmlns="" id="{E233E4FC-1052-704A-AC68-CF1070C710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8" name="Title 4">
            <a:extLst>
              <a:ext uri="{FF2B5EF4-FFF2-40B4-BE49-F238E27FC236}">
                <a16:creationId xmlns:a16="http://schemas.microsoft.com/office/drawing/2014/main" xmlns="" id="{3EBF9D46-9FDA-F441-B737-647B1BCD7D4C}"/>
              </a:ext>
            </a:extLst>
          </p:cNvPr>
          <p:cNvSpPr txBox="1">
            <a:spLocks/>
          </p:cNvSpPr>
          <p:nvPr/>
        </p:nvSpPr>
        <p:spPr>
          <a:xfrm>
            <a:off x="323528" y="519063"/>
            <a:ext cx="8388696"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Access</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S</a:t>
            </a:r>
            <a:r>
              <a:rPr kumimoji="0" lang="en-GB" sz="2800" b="0" i="0" u="none" strike="noStrike" kern="1200" cap="none" spc="0" normalizeH="0" baseline="0" noProof="0" dirty="0" err="1">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urvey</a:t>
            </a:r>
            <a:endPar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Slide Number Placeholder 3">
            <a:extLst>
              <a:ext uri="{FF2B5EF4-FFF2-40B4-BE49-F238E27FC236}">
                <a16:creationId xmlns:a16="http://schemas.microsoft.com/office/drawing/2014/main" xmlns="" id="{B8924E42-CC4D-FD43-AA38-27DD8AE477AC}"/>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20" name="Speech Bubble: Rectangle with Corners Rounded 19">
            <a:extLst>
              <a:ext uri="{FF2B5EF4-FFF2-40B4-BE49-F238E27FC236}">
                <a16:creationId xmlns:a16="http://schemas.microsoft.com/office/drawing/2014/main" xmlns="" id="{FC039779-50CD-4511-A46B-DEE78B2491BB}"/>
              </a:ext>
            </a:extLst>
          </p:cNvPr>
          <p:cNvSpPr/>
          <p:nvPr/>
        </p:nvSpPr>
        <p:spPr>
          <a:xfrm>
            <a:off x="606808" y="1726665"/>
            <a:ext cx="2513131" cy="817733"/>
          </a:xfrm>
          <a:prstGeom prst="wedgeRoundRectCallout">
            <a:avLst>
              <a:gd name="adj1" fmla="val -56962"/>
              <a:gd name="adj2" fmla="val -572"/>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“I don't mind travelling but I do think care for the elderly, children and disabled should be more local.”</a:t>
            </a:r>
          </a:p>
        </p:txBody>
      </p:sp>
      <p:sp>
        <p:nvSpPr>
          <p:cNvPr id="21" name="Speech Bubble: Rectangle with Corners Rounded 20">
            <a:extLst>
              <a:ext uri="{FF2B5EF4-FFF2-40B4-BE49-F238E27FC236}">
                <a16:creationId xmlns:a16="http://schemas.microsoft.com/office/drawing/2014/main" xmlns="" id="{12E71086-31F6-4302-8F22-A516E8E615EC}"/>
              </a:ext>
            </a:extLst>
          </p:cNvPr>
          <p:cNvSpPr/>
          <p:nvPr/>
        </p:nvSpPr>
        <p:spPr>
          <a:xfrm>
            <a:off x="6969457" y="2250738"/>
            <a:ext cx="1607462" cy="2055661"/>
          </a:xfrm>
          <a:prstGeom prst="wedgeRoundRectCallout">
            <a:avLst>
              <a:gd name="adj1" fmla="val -60175"/>
              <a:gd name="adj2" fmla="val 8313"/>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“Treatment locally to be offered to those who can't afford/have transport to go elsewhere is important. I don't mind travelling but I have access to a car.”</a:t>
            </a:r>
          </a:p>
        </p:txBody>
      </p:sp>
      <p:sp>
        <p:nvSpPr>
          <p:cNvPr id="22" name="Speech Bubble: Rectangle with Corners Rounded 21">
            <a:extLst>
              <a:ext uri="{FF2B5EF4-FFF2-40B4-BE49-F238E27FC236}">
                <a16:creationId xmlns:a16="http://schemas.microsoft.com/office/drawing/2014/main" xmlns="" id="{D4BD21BC-FF1F-4756-BF8A-F283CAAD6DA4}"/>
              </a:ext>
            </a:extLst>
          </p:cNvPr>
          <p:cNvSpPr/>
          <p:nvPr/>
        </p:nvSpPr>
        <p:spPr>
          <a:xfrm>
            <a:off x="3256796" y="1597146"/>
            <a:ext cx="1712811" cy="1712539"/>
          </a:xfrm>
          <a:prstGeom prst="wedgeRoundRectCallout">
            <a:avLst>
              <a:gd name="adj1" fmla="val -5794"/>
              <a:gd name="adj2" fmla="val -63538"/>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“My concern is transport - if people are on a low income it limits their choice about when they can visit or attend a clinic.”</a:t>
            </a:r>
          </a:p>
        </p:txBody>
      </p:sp>
      <p:sp>
        <p:nvSpPr>
          <p:cNvPr id="23" name="Speech Bubble: Rectangle with Corners Rounded 22">
            <a:extLst>
              <a:ext uri="{FF2B5EF4-FFF2-40B4-BE49-F238E27FC236}">
                <a16:creationId xmlns:a16="http://schemas.microsoft.com/office/drawing/2014/main" xmlns="" id="{9FE5F3B7-D69C-438F-961A-64D15DA0BF99}"/>
              </a:ext>
            </a:extLst>
          </p:cNvPr>
          <p:cNvSpPr/>
          <p:nvPr/>
        </p:nvSpPr>
        <p:spPr>
          <a:xfrm>
            <a:off x="5182432" y="1357208"/>
            <a:ext cx="3087837" cy="606802"/>
          </a:xfrm>
          <a:prstGeom prst="wedgeRoundRectCallout">
            <a:avLst>
              <a:gd name="adj1" fmla="val 59027"/>
              <a:gd name="adj2" fmla="val 2300"/>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“I prefer local services but if I needed a specialist or my family did I would travel.”</a:t>
            </a:r>
          </a:p>
        </p:txBody>
      </p:sp>
      <p:sp>
        <p:nvSpPr>
          <p:cNvPr id="24" name="Speech Bubble: Rectangle with Corners Rounded 23">
            <a:extLst>
              <a:ext uri="{FF2B5EF4-FFF2-40B4-BE49-F238E27FC236}">
                <a16:creationId xmlns:a16="http://schemas.microsoft.com/office/drawing/2014/main" xmlns="" id="{61503403-2168-4B69-A273-357AAC0F3445}"/>
              </a:ext>
            </a:extLst>
          </p:cNvPr>
          <p:cNvSpPr/>
          <p:nvPr/>
        </p:nvSpPr>
        <p:spPr>
          <a:xfrm>
            <a:off x="5192112" y="2067197"/>
            <a:ext cx="1483019" cy="1276752"/>
          </a:xfrm>
          <a:prstGeom prst="wedgeRoundRectCallout">
            <a:avLst>
              <a:gd name="adj1" fmla="val -58936"/>
              <a:gd name="adj2" fmla="val 47338"/>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“Local treatment preferred. Would travel if known as a better place to be treated.”</a:t>
            </a:r>
          </a:p>
        </p:txBody>
      </p:sp>
      <p:sp>
        <p:nvSpPr>
          <p:cNvPr id="25" name="Speech Bubble: Rectangle with Corners Rounded 24">
            <a:extLst>
              <a:ext uri="{FF2B5EF4-FFF2-40B4-BE49-F238E27FC236}">
                <a16:creationId xmlns:a16="http://schemas.microsoft.com/office/drawing/2014/main" xmlns="" id="{B51CCB94-C479-46F9-B0C5-DEB823D42872}"/>
              </a:ext>
            </a:extLst>
          </p:cNvPr>
          <p:cNvSpPr/>
          <p:nvPr/>
        </p:nvSpPr>
        <p:spPr>
          <a:xfrm>
            <a:off x="3404625" y="3447136"/>
            <a:ext cx="3200809" cy="1048073"/>
          </a:xfrm>
          <a:prstGeom prst="wedgeRoundRectCallout">
            <a:avLst>
              <a:gd name="adj1" fmla="val 55597"/>
              <a:gd name="adj2" fmla="val 19578"/>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I want my treatment as local as possible, especially when it [comes to] critical care like A&amp;E departments, stroke services, children’s services, etc</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26" name="Speech Bubble: Rectangle with Corners Rounded 25">
            <a:extLst>
              <a:ext uri="{FF2B5EF4-FFF2-40B4-BE49-F238E27FC236}">
                <a16:creationId xmlns:a16="http://schemas.microsoft.com/office/drawing/2014/main" xmlns="" id="{92170214-40B0-4E96-86F2-DFDFD18E307D}"/>
              </a:ext>
            </a:extLst>
          </p:cNvPr>
          <p:cNvSpPr/>
          <p:nvPr/>
        </p:nvSpPr>
        <p:spPr>
          <a:xfrm>
            <a:off x="707136" y="4348083"/>
            <a:ext cx="2655754" cy="794899"/>
          </a:xfrm>
          <a:prstGeom prst="wedgeRoundRectCallout">
            <a:avLst>
              <a:gd name="adj1" fmla="val -32127"/>
              <a:gd name="adj2" fmla="val 59691"/>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Prefer locally. If a specialist, for e.g. was better equipped, I'd make the effort to travel</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27" name="Speech Bubble: Rectangle with Corners Rounded 26">
            <a:extLst>
              <a:ext uri="{FF2B5EF4-FFF2-40B4-BE49-F238E27FC236}">
                <a16:creationId xmlns:a16="http://schemas.microsoft.com/office/drawing/2014/main" xmlns="" id="{3E9613C2-D196-461D-BD8E-3CDE90790C64}"/>
              </a:ext>
            </a:extLst>
          </p:cNvPr>
          <p:cNvSpPr/>
          <p:nvPr/>
        </p:nvSpPr>
        <p:spPr>
          <a:xfrm>
            <a:off x="3686865" y="4607261"/>
            <a:ext cx="4677198" cy="625342"/>
          </a:xfrm>
          <a:prstGeom prst="wedgeRoundRectCallout">
            <a:avLst>
              <a:gd name="adj1" fmla="val 47023"/>
              <a:gd name="adj2" fmla="val -72336"/>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When patients need treatment, local treatment without travelling is in the best interest for a speedy recover</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28" name="Speech Bubble: Rectangle with Corners Rounded 27">
            <a:extLst>
              <a:ext uri="{FF2B5EF4-FFF2-40B4-BE49-F238E27FC236}">
                <a16:creationId xmlns:a16="http://schemas.microsoft.com/office/drawing/2014/main" xmlns="" id="{CE514856-66CB-42A7-ACC6-F90CB05842FF}"/>
              </a:ext>
            </a:extLst>
          </p:cNvPr>
          <p:cNvSpPr/>
          <p:nvPr/>
        </p:nvSpPr>
        <p:spPr>
          <a:xfrm>
            <a:off x="510230" y="2750773"/>
            <a:ext cx="2588134" cy="1455449"/>
          </a:xfrm>
          <a:prstGeom prst="wedgeRoundRectCallout">
            <a:avLst>
              <a:gd name="adj1" fmla="val -58730"/>
              <a:gd name="adj2" fmla="val -6102"/>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It is important that treatment is available locally although it has to be appreciated that sometimes this is not possible and sometimes travel is necessary especially where specialist care is required</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Tree>
    <p:extLst>
      <p:ext uri="{BB962C8B-B14F-4D97-AF65-F5344CB8AC3E}">
        <p14:creationId xmlns:p14="http://schemas.microsoft.com/office/powerpoint/2010/main" val="1230643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6CF76CD4-6A8A-43CB-AC96-062236812F25}"/>
              </a:ext>
            </a:extLst>
          </p:cNvPr>
          <p:cNvSpPr/>
          <p:nvPr/>
        </p:nvSpPr>
        <p:spPr>
          <a:xfrm>
            <a:off x="396083" y="1331087"/>
            <a:ext cx="4091191" cy="3848990"/>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9" name="Rectangle 18">
            <a:extLst>
              <a:ext uri="{FF2B5EF4-FFF2-40B4-BE49-F238E27FC236}">
                <a16:creationId xmlns:a16="http://schemas.microsoft.com/office/drawing/2014/main" xmlns="" id="{81CD75E7-0310-437D-BE34-945A004B7D91}"/>
              </a:ext>
            </a:extLst>
          </p:cNvPr>
          <p:cNvSpPr/>
          <p:nvPr/>
        </p:nvSpPr>
        <p:spPr>
          <a:xfrm>
            <a:off x="4668253" y="1331087"/>
            <a:ext cx="4008052" cy="3848990"/>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7" name="Rounded Rectangle 14">
            <a:extLst>
              <a:ext uri="{FF2B5EF4-FFF2-40B4-BE49-F238E27FC236}">
                <a16:creationId xmlns:a16="http://schemas.microsoft.com/office/drawing/2014/main" xmlns="" id="{5868AD08-B7FB-44F3-962E-B3BEBB1B5BC7}"/>
              </a:ext>
            </a:extLst>
          </p:cNvPr>
          <p:cNvSpPr/>
          <p:nvPr/>
        </p:nvSpPr>
        <p:spPr>
          <a:xfrm rot="21369118">
            <a:off x="4498836" y="1198427"/>
            <a:ext cx="2570673" cy="430948"/>
          </a:xfrm>
          <a:prstGeom prst="roundRect">
            <a:avLst>
              <a:gd name="adj" fmla="val 0"/>
            </a:avLst>
          </a:prstGeom>
          <a:solidFill>
            <a:schemeClr val="tx1"/>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300" b="1" dirty="0">
                <a:solidFill>
                  <a:prstClr val="white"/>
                </a:solidFill>
                <a:cs typeface="Verdana"/>
              </a:rPr>
              <a:t>Travel expenses/Parking</a:t>
            </a:r>
          </a:p>
        </p:txBody>
      </p:sp>
      <p:sp>
        <p:nvSpPr>
          <p:cNvPr id="16" name="Rounded Rectangle 14">
            <a:extLst>
              <a:ext uri="{FF2B5EF4-FFF2-40B4-BE49-F238E27FC236}">
                <a16:creationId xmlns:a16="http://schemas.microsoft.com/office/drawing/2014/main" xmlns="" id="{7144DD89-2432-4A86-8512-98D069D908FE}"/>
              </a:ext>
            </a:extLst>
          </p:cNvPr>
          <p:cNvSpPr/>
          <p:nvPr/>
        </p:nvSpPr>
        <p:spPr>
          <a:xfrm rot="21412765">
            <a:off x="341701" y="1236221"/>
            <a:ext cx="2972117" cy="398325"/>
          </a:xfrm>
          <a:prstGeom prst="roundRect">
            <a:avLst>
              <a:gd name="adj" fmla="val 0"/>
            </a:avLst>
          </a:prstGeom>
          <a:solidFill>
            <a:schemeClr val="tx2"/>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300" b="1" dirty="0">
                <a:solidFill>
                  <a:prstClr val="white"/>
                </a:solidFill>
                <a:cs typeface="Verdana"/>
              </a:rPr>
              <a:t>Transportation/Access to public transport</a:t>
            </a:r>
          </a:p>
        </p:txBody>
      </p:sp>
      <p:sp>
        <p:nvSpPr>
          <p:cNvPr id="20" name="Rectangle 19">
            <a:extLst>
              <a:ext uri="{FF2B5EF4-FFF2-40B4-BE49-F238E27FC236}">
                <a16:creationId xmlns:a16="http://schemas.microsoft.com/office/drawing/2014/main" xmlns="" id="{5C91C454-DBA7-43D8-9B13-CD039BAE5B11}"/>
              </a:ext>
            </a:extLst>
          </p:cNvPr>
          <p:cNvSpPr/>
          <p:nvPr/>
        </p:nvSpPr>
        <p:spPr>
          <a:xfrm>
            <a:off x="4668253" y="5289631"/>
            <a:ext cx="4008052" cy="1006354"/>
          </a:xfrm>
          <a:prstGeom prst="rect">
            <a:avLst/>
          </a:prstGeom>
          <a:solidFill>
            <a:schemeClr val="tx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prstClr val="white"/>
                </a:solidFill>
              </a:rPr>
              <a:t>Respondents who flagged the importance of transport in the context of access were also keen to mention issues such as parking availability and travel costs.</a:t>
            </a:r>
          </a:p>
        </p:txBody>
      </p:sp>
      <p:sp>
        <p:nvSpPr>
          <p:cNvPr id="21" name="Rectangle 20">
            <a:extLst>
              <a:ext uri="{FF2B5EF4-FFF2-40B4-BE49-F238E27FC236}">
                <a16:creationId xmlns:a16="http://schemas.microsoft.com/office/drawing/2014/main" xmlns="" id="{1CFE28E5-0BD1-42AD-8313-48D90CE6BA07}"/>
              </a:ext>
            </a:extLst>
          </p:cNvPr>
          <p:cNvSpPr/>
          <p:nvPr/>
        </p:nvSpPr>
        <p:spPr>
          <a:xfrm>
            <a:off x="396081" y="5289631"/>
            <a:ext cx="4091191" cy="1006354"/>
          </a:xfrm>
          <a:prstGeom prst="rect">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prstClr val="white"/>
                </a:solidFill>
              </a:rPr>
              <a:t>Several respondents spoke of the importance of transport, particularly the question of whether public transport was available and whether some groups (e.g. the elderly) may have difficulty may require special access. </a:t>
            </a:r>
            <a:endParaRPr kumimoji="0" lang="en-US" sz="11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Picture 13" descr="DJS_coloured-backgrounds_White-top.jpg">
            <a:extLst>
              <a:ext uri="{FF2B5EF4-FFF2-40B4-BE49-F238E27FC236}">
                <a16:creationId xmlns:a16="http://schemas.microsoft.com/office/drawing/2014/main" xmlns="" id="{B6BE07CD-D7DD-4B4B-931C-4762BE0409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5" name="Title 4">
            <a:extLst>
              <a:ext uri="{FF2B5EF4-FFF2-40B4-BE49-F238E27FC236}">
                <a16:creationId xmlns:a16="http://schemas.microsoft.com/office/drawing/2014/main" xmlns="" id="{54CADDC8-A074-CA48-B027-267137793384}"/>
              </a:ext>
            </a:extLst>
          </p:cNvPr>
          <p:cNvSpPr txBox="1">
            <a:spLocks/>
          </p:cNvSpPr>
          <p:nvPr/>
        </p:nvSpPr>
        <p:spPr>
          <a:xfrm>
            <a:off x="323528" y="519063"/>
            <a:ext cx="8388696"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Access</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S</a:t>
            </a:r>
            <a:r>
              <a:rPr kumimoji="0" lang="en-GB" sz="2800" b="0" i="0" u="none" strike="noStrike" kern="1200" cap="none" spc="0" normalizeH="0" baseline="0" noProof="0" dirty="0" err="1">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urvey</a:t>
            </a:r>
            <a:endPar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 name="Slide Number Placeholder 3">
            <a:extLst>
              <a:ext uri="{FF2B5EF4-FFF2-40B4-BE49-F238E27FC236}">
                <a16:creationId xmlns:a16="http://schemas.microsoft.com/office/drawing/2014/main" xmlns="" id="{41CB3F54-C980-E34C-BF24-EC2773029C3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27" name="Speech Bubble: Rectangle with Corners Rounded 26">
            <a:extLst>
              <a:ext uri="{FF2B5EF4-FFF2-40B4-BE49-F238E27FC236}">
                <a16:creationId xmlns:a16="http://schemas.microsoft.com/office/drawing/2014/main" xmlns="" id="{69464F02-58AA-4AC6-9B92-BB913FD05445}"/>
              </a:ext>
            </a:extLst>
          </p:cNvPr>
          <p:cNvSpPr/>
          <p:nvPr/>
        </p:nvSpPr>
        <p:spPr>
          <a:xfrm>
            <a:off x="3159840" y="3017737"/>
            <a:ext cx="1145332" cy="1353127"/>
          </a:xfrm>
          <a:prstGeom prst="wedgeRoundRectCallout">
            <a:avLst>
              <a:gd name="adj1" fmla="val 48150"/>
              <a:gd name="adj2" fmla="val -61247"/>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ea typeface="+mn-ea"/>
                <a:cs typeface="+mn-cs"/>
              </a:rPr>
              <a:t>“I don't mind travelling as long as there's transport to take me.”</a:t>
            </a:r>
          </a:p>
        </p:txBody>
      </p:sp>
      <p:sp>
        <p:nvSpPr>
          <p:cNvPr id="28" name="Speech Bubble: Rectangle with Corners Rounded 27">
            <a:extLst>
              <a:ext uri="{FF2B5EF4-FFF2-40B4-BE49-F238E27FC236}">
                <a16:creationId xmlns:a16="http://schemas.microsoft.com/office/drawing/2014/main" xmlns="" id="{B5654926-BC68-427A-B028-C6818C5A3132}"/>
              </a:ext>
            </a:extLst>
          </p:cNvPr>
          <p:cNvSpPr/>
          <p:nvPr/>
        </p:nvSpPr>
        <p:spPr>
          <a:xfrm>
            <a:off x="576076" y="4522012"/>
            <a:ext cx="3621878" cy="612390"/>
          </a:xfrm>
          <a:prstGeom prst="wedgeRoundRectCallout">
            <a:avLst>
              <a:gd name="adj1" fmla="val 53715"/>
              <a:gd name="adj2" fmla="val -49564"/>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ea typeface="+mn-ea"/>
                <a:cs typeface="+mn-cs"/>
              </a:rPr>
              <a:t> “I would be prepared to travel as long as the facilities are available i.e. public transport or car parking.”</a:t>
            </a:r>
          </a:p>
        </p:txBody>
      </p:sp>
      <p:sp>
        <p:nvSpPr>
          <p:cNvPr id="29" name="Speech Bubble: Rectangle with Corners Rounded 28">
            <a:extLst>
              <a:ext uri="{FF2B5EF4-FFF2-40B4-BE49-F238E27FC236}">
                <a16:creationId xmlns:a16="http://schemas.microsoft.com/office/drawing/2014/main" xmlns="" id="{9AFDE100-F7E6-4F10-A746-FEAB1B50A1A8}"/>
              </a:ext>
            </a:extLst>
          </p:cNvPr>
          <p:cNvSpPr/>
          <p:nvPr/>
        </p:nvSpPr>
        <p:spPr>
          <a:xfrm>
            <a:off x="4799456" y="1708950"/>
            <a:ext cx="3681792" cy="557881"/>
          </a:xfrm>
          <a:prstGeom prst="wedgeRoundRectCallout">
            <a:avLst>
              <a:gd name="adj1" fmla="val 50712"/>
              <a:gd name="adj2" fmla="val -66776"/>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ea typeface="+mn-ea"/>
                <a:cs typeface="+mn-cs"/>
              </a:rPr>
              <a:t>“Public transport is expensive. Lots of parking is bad. I don't think they should charge.”</a:t>
            </a:r>
          </a:p>
        </p:txBody>
      </p:sp>
      <p:sp>
        <p:nvSpPr>
          <p:cNvPr id="30" name="Speech Bubble: Rectangle with Corners Rounded 29">
            <a:extLst>
              <a:ext uri="{FF2B5EF4-FFF2-40B4-BE49-F238E27FC236}">
                <a16:creationId xmlns:a16="http://schemas.microsoft.com/office/drawing/2014/main" xmlns="" id="{89446757-25A3-45F5-9B75-9C2BF3CD8A8E}"/>
              </a:ext>
            </a:extLst>
          </p:cNvPr>
          <p:cNvSpPr/>
          <p:nvPr/>
        </p:nvSpPr>
        <p:spPr>
          <a:xfrm>
            <a:off x="6995605" y="2420860"/>
            <a:ext cx="1610727" cy="1656872"/>
          </a:xfrm>
          <a:prstGeom prst="wedgeRoundRectCallout">
            <a:avLst>
              <a:gd name="adj1" fmla="val 59402"/>
              <a:gd name="adj2" fmla="val -41244"/>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ea typeface="+mn-ea"/>
                <a:cs typeface="+mn-cs"/>
              </a:rPr>
              <a:t>“Don't mind where I'm seen. Would need to consider parking availability and cost of parking and public transport.”</a:t>
            </a:r>
          </a:p>
        </p:txBody>
      </p:sp>
      <p:sp>
        <p:nvSpPr>
          <p:cNvPr id="35" name="Speech Bubble: Rectangle with Corners Rounded 34">
            <a:extLst>
              <a:ext uri="{FF2B5EF4-FFF2-40B4-BE49-F238E27FC236}">
                <a16:creationId xmlns:a16="http://schemas.microsoft.com/office/drawing/2014/main" xmlns="" id="{C924ABE9-E0C6-4854-8427-8DE0B4720A28}"/>
              </a:ext>
            </a:extLst>
          </p:cNvPr>
          <p:cNvSpPr/>
          <p:nvPr/>
        </p:nvSpPr>
        <p:spPr>
          <a:xfrm>
            <a:off x="7137434" y="4318970"/>
            <a:ext cx="1343814" cy="686878"/>
          </a:xfrm>
          <a:prstGeom prst="wedgeRoundRectCallout">
            <a:avLst>
              <a:gd name="adj1" fmla="val 58765"/>
              <a:gd name="adj2" fmla="val -50535"/>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 “</a:t>
            </a:r>
            <a:r>
              <a:rPr lang="en-US" sz="1100" dirty="0">
                <a:solidFill>
                  <a:srgbClr val="6D6E71"/>
                </a:solidFill>
              </a:rPr>
              <a:t>Parking is a big issue at hospitals</a:t>
            </a:r>
            <a:r>
              <a:rPr kumimoji="0" lang="en-GB" sz="1100" b="0" i="0" u="none" strike="noStrike" kern="1200" cap="none" spc="0" normalizeH="0" baseline="0" noProof="0" dirty="0">
                <a:ln>
                  <a:noFill/>
                </a:ln>
                <a:solidFill>
                  <a:srgbClr val="6D6E71"/>
                </a:solidFill>
                <a:effectLst/>
                <a:uLnTx/>
                <a:uFillTx/>
                <a:ea typeface="+mn-ea"/>
                <a:cs typeface="+mn-cs"/>
              </a:rPr>
              <a:t>.”</a:t>
            </a:r>
          </a:p>
        </p:txBody>
      </p:sp>
      <p:sp>
        <p:nvSpPr>
          <p:cNvPr id="36" name="Speech Bubble: Rectangle with Corners Rounded 35">
            <a:extLst>
              <a:ext uri="{FF2B5EF4-FFF2-40B4-BE49-F238E27FC236}">
                <a16:creationId xmlns:a16="http://schemas.microsoft.com/office/drawing/2014/main" xmlns="" id="{D461FBCA-7AF6-45CA-B091-AC2BA2BBC1B0}"/>
              </a:ext>
            </a:extLst>
          </p:cNvPr>
          <p:cNvSpPr/>
          <p:nvPr/>
        </p:nvSpPr>
        <p:spPr>
          <a:xfrm>
            <a:off x="4865747" y="3483607"/>
            <a:ext cx="1727143" cy="464040"/>
          </a:xfrm>
          <a:prstGeom prst="wedgeRoundRectCallout">
            <a:avLst>
              <a:gd name="adj1" fmla="val 61589"/>
              <a:gd name="adj2" fmla="val -41852"/>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 “</a:t>
            </a:r>
            <a:r>
              <a:rPr lang="en-US" sz="1100" dirty="0">
                <a:solidFill>
                  <a:srgbClr val="6D6E71"/>
                </a:solidFill>
              </a:rPr>
              <a:t>Parking [can be] a nightmare</a:t>
            </a:r>
            <a:r>
              <a:rPr kumimoji="0" lang="en-GB" sz="1100" b="0" i="0" u="none" strike="noStrike" kern="1200" cap="none" spc="0" normalizeH="0" baseline="0" noProof="0" dirty="0">
                <a:ln>
                  <a:noFill/>
                </a:ln>
                <a:solidFill>
                  <a:srgbClr val="6D6E71"/>
                </a:solidFill>
                <a:effectLst/>
                <a:uLnTx/>
                <a:uFillTx/>
                <a:ea typeface="+mn-ea"/>
                <a:cs typeface="+mn-cs"/>
              </a:rPr>
              <a:t>.”</a:t>
            </a:r>
          </a:p>
        </p:txBody>
      </p:sp>
      <p:sp>
        <p:nvSpPr>
          <p:cNvPr id="37" name="Speech Bubble: Rectangle with Corners Rounded 36">
            <a:extLst>
              <a:ext uri="{FF2B5EF4-FFF2-40B4-BE49-F238E27FC236}">
                <a16:creationId xmlns:a16="http://schemas.microsoft.com/office/drawing/2014/main" xmlns="" id="{8AA70E4A-7569-46CA-B94C-1149E5089CE9}"/>
              </a:ext>
            </a:extLst>
          </p:cNvPr>
          <p:cNvSpPr/>
          <p:nvPr/>
        </p:nvSpPr>
        <p:spPr>
          <a:xfrm>
            <a:off x="4943235" y="2429271"/>
            <a:ext cx="1871391" cy="890511"/>
          </a:xfrm>
          <a:prstGeom prst="wedgeRoundRectCallout">
            <a:avLst>
              <a:gd name="adj1" fmla="val -57542"/>
              <a:gd name="adj2" fmla="val 33486"/>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ea typeface="+mn-ea"/>
                <a:cs typeface="+mn-cs"/>
              </a:rPr>
              <a:t>“I do not think that patients should be put under financial strain to travel for care.”</a:t>
            </a:r>
          </a:p>
        </p:txBody>
      </p:sp>
      <p:sp>
        <p:nvSpPr>
          <p:cNvPr id="38" name="Speech Bubble: Rectangle with Corners Rounded 37">
            <a:extLst>
              <a:ext uri="{FF2B5EF4-FFF2-40B4-BE49-F238E27FC236}">
                <a16:creationId xmlns:a16="http://schemas.microsoft.com/office/drawing/2014/main" xmlns="" id="{AD1C2C4F-62D5-4408-B44E-2FA9F2E083D8}"/>
              </a:ext>
            </a:extLst>
          </p:cNvPr>
          <p:cNvSpPr/>
          <p:nvPr/>
        </p:nvSpPr>
        <p:spPr>
          <a:xfrm>
            <a:off x="4718103" y="4111473"/>
            <a:ext cx="2277502" cy="1037576"/>
          </a:xfrm>
          <a:prstGeom prst="wedgeRoundRectCallout">
            <a:avLst>
              <a:gd name="adj1" fmla="val -37798"/>
              <a:gd name="adj2" fmla="val -30094"/>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ea typeface="+mn-ea"/>
                <a:cs typeface="+mn-cs"/>
              </a:rPr>
              <a:t>“It would be difficult for some people to get where they need to be and transferred by the hospital if money is light.”</a:t>
            </a:r>
          </a:p>
        </p:txBody>
      </p:sp>
      <p:sp>
        <p:nvSpPr>
          <p:cNvPr id="39" name="Speech Bubble: Rectangle with Corners Rounded 38">
            <a:extLst>
              <a:ext uri="{FF2B5EF4-FFF2-40B4-BE49-F238E27FC236}">
                <a16:creationId xmlns:a16="http://schemas.microsoft.com/office/drawing/2014/main" xmlns="" id="{F072237B-5412-429E-8D30-7C7B8190A5A6}"/>
              </a:ext>
            </a:extLst>
          </p:cNvPr>
          <p:cNvSpPr/>
          <p:nvPr/>
        </p:nvSpPr>
        <p:spPr>
          <a:xfrm>
            <a:off x="537668" y="1866297"/>
            <a:ext cx="3698694" cy="915764"/>
          </a:xfrm>
          <a:prstGeom prst="wedgeRoundRectCallout">
            <a:avLst>
              <a:gd name="adj1" fmla="val 54375"/>
              <a:gd name="adj2" fmla="val -52195"/>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a:t>
            </a:r>
            <a:r>
              <a:rPr lang="en-US" sz="1100" dirty="0">
                <a:solidFill>
                  <a:srgbClr val="6D6E71"/>
                </a:solidFill>
              </a:rPr>
              <a:t>I do prefer local services. I have a baby and a toddler and my husband has the car for work. It's not easy to get around. We have the choice of where we are treated now which is great.</a:t>
            </a:r>
            <a:r>
              <a:rPr kumimoji="0" lang="en-GB" sz="1100" b="0" i="0" u="none" strike="noStrike" kern="1200" cap="none" spc="0" normalizeH="0" baseline="0" noProof="0" dirty="0">
                <a:ln>
                  <a:noFill/>
                </a:ln>
                <a:solidFill>
                  <a:srgbClr val="6D6E71"/>
                </a:solidFill>
                <a:effectLst/>
                <a:uLnTx/>
                <a:uFillTx/>
                <a:ea typeface="+mn-ea"/>
                <a:cs typeface="+mn-cs"/>
              </a:rPr>
              <a:t>”</a:t>
            </a:r>
          </a:p>
        </p:txBody>
      </p:sp>
      <p:sp>
        <p:nvSpPr>
          <p:cNvPr id="40" name="Speech Bubble: Rectangle with Corners Rounded 39">
            <a:extLst>
              <a:ext uri="{FF2B5EF4-FFF2-40B4-BE49-F238E27FC236}">
                <a16:creationId xmlns:a16="http://schemas.microsoft.com/office/drawing/2014/main" xmlns="" id="{1C95972F-09FF-44F2-8A4F-E12451B80908}"/>
              </a:ext>
            </a:extLst>
          </p:cNvPr>
          <p:cNvSpPr/>
          <p:nvPr/>
        </p:nvSpPr>
        <p:spPr>
          <a:xfrm>
            <a:off x="662752" y="2990122"/>
            <a:ext cx="2380331" cy="1369559"/>
          </a:xfrm>
          <a:prstGeom prst="wedgeRoundRectCallout">
            <a:avLst>
              <a:gd name="adj1" fmla="val -59457"/>
              <a:gd name="adj2" fmla="val 2717"/>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a:t>
            </a:r>
            <a:r>
              <a:rPr lang="en-US" sz="1100" dirty="0">
                <a:solidFill>
                  <a:srgbClr val="6D6E71"/>
                </a:solidFill>
              </a:rPr>
              <a:t>Access is about transport and information. [My] GP and cancer doctors did not understand this: no point asking go to Doncaster where not possible to travel</a:t>
            </a:r>
            <a:r>
              <a:rPr kumimoji="0" lang="en-GB" sz="1100" b="0" i="0" u="none" strike="noStrike" kern="1200" cap="none" spc="0" normalizeH="0" baseline="0" noProof="0" dirty="0">
                <a:ln>
                  <a:noFill/>
                </a:ln>
                <a:solidFill>
                  <a:srgbClr val="6D6E71"/>
                </a:solidFill>
                <a:effectLst/>
                <a:uLnTx/>
                <a:uFillTx/>
                <a:ea typeface="+mn-ea"/>
                <a:cs typeface="+mn-cs"/>
              </a:rPr>
              <a:t>.”</a:t>
            </a:r>
          </a:p>
        </p:txBody>
      </p:sp>
    </p:spTree>
    <p:extLst>
      <p:ext uri="{BB962C8B-B14F-4D97-AF65-F5344CB8AC3E}">
        <p14:creationId xmlns:p14="http://schemas.microsoft.com/office/powerpoint/2010/main" val="2311138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2A6497-DEE1-4A67-A91A-F4E6D753CC7B}"/>
              </a:ext>
            </a:extLst>
          </p:cNvPr>
          <p:cNvSpPr txBox="1"/>
          <p:nvPr/>
        </p:nvSpPr>
        <p:spPr>
          <a:xfrm>
            <a:off x="396081" y="895692"/>
            <a:ext cx="8351838" cy="1113905"/>
          </a:xfrm>
          <a:prstGeom prst="rect">
            <a:avLst/>
          </a:prstGeom>
        </p:spPr>
        <p:txBody>
          <a:bodyPr vert="horz" wrap="square" lIns="91440" tIns="45720" rIns="91440" bIns="45720" rtlCol="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GB" sz="1600" b="1" i="0" u="none" strike="noStrike" kern="1200" cap="none" spc="0" normalizeH="0" baseline="0" noProof="0" dirty="0">
              <a:ln>
                <a:noFill/>
              </a:ln>
              <a:solidFill>
                <a:srgbClr val="6D6E71"/>
              </a:solidFill>
              <a:effectLst/>
              <a:uLnTx/>
              <a:uFillTx/>
              <a:latin typeface="Verdana"/>
              <a:ea typeface="+mn-ea"/>
              <a:cs typeface="+mn-cs"/>
            </a:endParaRPr>
          </a:p>
        </p:txBody>
      </p:sp>
      <p:sp>
        <p:nvSpPr>
          <p:cNvPr id="7" name="TextBox 6">
            <a:extLst>
              <a:ext uri="{FF2B5EF4-FFF2-40B4-BE49-F238E27FC236}">
                <a16:creationId xmlns:a16="http://schemas.microsoft.com/office/drawing/2014/main" xmlns="" id="{FE1EC33A-620E-4BD8-86C0-DCFC741A55BF}"/>
              </a:ext>
            </a:extLst>
          </p:cNvPr>
          <p:cNvSpPr txBox="1"/>
          <p:nvPr/>
        </p:nvSpPr>
        <p:spPr>
          <a:xfrm>
            <a:off x="323529" y="1175554"/>
            <a:ext cx="4312640" cy="5011628"/>
          </a:xfrm>
          <a:prstGeom prst="rect">
            <a:avLst/>
          </a:prstGeom>
          <a:noFill/>
        </p:spPr>
        <p:txBody>
          <a:bodyPr wrap="square" rtlCol="0">
            <a:spAutoFit/>
          </a:bodyPr>
          <a:lstStyle/>
          <a:p>
            <a:pPr marL="177750" lvl="0" indent="-177750">
              <a:spcAft>
                <a:spcPts val="1000"/>
              </a:spcAft>
              <a:buFont typeface="Arial" panose="020B0604020202020204" pitchFamily="34" charset="0"/>
              <a:buChar char="•"/>
              <a:defRPr/>
            </a:pPr>
            <a:r>
              <a:rPr lang="en-US" sz="1200" dirty="0">
                <a:solidFill>
                  <a:srgbClr val="6D6E71"/>
                </a:solidFill>
              </a:rPr>
              <a:t>Not surprisingly, given a choice the vast majority of participants would prefer to receive their care locally with quite a few reporting that they would have trouble availing themselves of health and care services located further afield due to issues around public transport and the associated costs of traveling, more generally (parking and/or fuel costs, etc.).</a:t>
            </a:r>
          </a:p>
          <a:p>
            <a:pPr marL="177750" lvl="0" indent="-177750">
              <a:spcAft>
                <a:spcPts val="1000"/>
              </a:spcAft>
              <a:buFont typeface="Arial" panose="020B0604020202020204" pitchFamily="34" charset="0"/>
              <a:buChar char="•"/>
              <a:defRPr/>
            </a:pPr>
            <a:r>
              <a:rPr lang="en-US" sz="1200" dirty="0">
                <a:solidFill>
                  <a:srgbClr val="6D6E71"/>
                </a:solidFill>
              </a:rPr>
              <a:t>Groups comprising retirees or more elderly people were more likely to discuss and explore problems accessing non-local services, such as difficulty finding adequate or making use of public transport, than other groups (though, in fairness, virtually every group had at least one participant who mentioned having difficulty accessing non-local services.)</a:t>
            </a:r>
          </a:p>
          <a:p>
            <a:pPr marL="177750" lvl="0" indent="-177750">
              <a:spcAft>
                <a:spcPts val="1000"/>
              </a:spcAft>
              <a:buFont typeface="Arial" panose="020B0604020202020204" pitchFamily="34" charset="0"/>
              <a:buChar char="•"/>
              <a:defRPr/>
            </a:pPr>
            <a:r>
              <a:rPr lang="en-US" sz="1200" dirty="0">
                <a:solidFill>
                  <a:srgbClr val="6D6E71"/>
                </a:solidFill>
              </a:rPr>
              <a:t>Several discussions invariably touched upon the importance of having access to the best services (based on circumstances) to ensure the best possible outcome for the patient. </a:t>
            </a:r>
          </a:p>
          <a:p>
            <a:pPr marL="177750" lvl="0" indent="-177750">
              <a:spcAft>
                <a:spcPts val="1000"/>
              </a:spcAft>
              <a:buFont typeface="Arial" panose="020B0604020202020204" pitchFamily="34" charset="0"/>
              <a:buChar char="•"/>
              <a:defRPr/>
            </a:pPr>
            <a:endParaRPr lang="en-US" sz="1200" dirty="0">
              <a:solidFill>
                <a:srgbClr val="6D6E71"/>
              </a:solidFill>
            </a:endParaRPr>
          </a:p>
          <a:p>
            <a:pPr marL="177750" lvl="0" indent="-177750">
              <a:spcAft>
                <a:spcPts val="1000"/>
              </a:spcAft>
              <a:buFont typeface="Arial" panose="020B0604020202020204" pitchFamily="34" charset="0"/>
              <a:buChar char="•"/>
              <a:defRPr/>
            </a:pPr>
            <a:endParaRPr lang="en-US" sz="1200" dirty="0">
              <a:solidFill>
                <a:srgbClr val="6D6E71"/>
              </a:solidFill>
            </a:endParaRPr>
          </a:p>
          <a:p>
            <a:pPr marL="177750" lvl="0" indent="-177750">
              <a:spcAft>
                <a:spcPts val="1000"/>
              </a:spcAft>
              <a:buFont typeface="Arial" panose="020B0604020202020204" pitchFamily="34" charset="0"/>
              <a:buChar char="•"/>
              <a:defRPr/>
            </a:pPr>
            <a:endParaRPr lang="en-US" sz="1400" dirty="0">
              <a:solidFill>
                <a:srgbClr val="6D6E71"/>
              </a:solidFill>
            </a:endParaRPr>
          </a:p>
        </p:txBody>
      </p:sp>
      <p:sp>
        <p:nvSpPr>
          <p:cNvPr id="9" name="Speech Bubble: Rectangle with Corners Rounded 8">
            <a:extLst>
              <a:ext uri="{FF2B5EF4-FFF2-40B4-BE49-F238E27FC236}">
                <a16:creationId xmlns:a16="http://schemas.microsoft.com/office/drawing/2014/main" xmlns="" id="{9BFB8CD1-A06E-491B-B6F7-7EAE499E6E1E}"/>
              </a:ext>
            </a:extLst>
          </p:cNvPr>
          <p:cNvSpPr/>
          <p:nvPr/>
        </p:nvSpPr>
        <p:spPr>
          <a:xfrm>
            <a:off x="4831642" y="1201981"/>
            <a:ext cx="3835425" cy="728737"/>
          </a:xfrm>
          <a:prstGeom prst="wedgeRoundRectCallout">
            <a:avLst>
              <a:gd name="adj1" fmla="val -54431"/>
              <a:gd name="adj2" fmla="val 6235"/>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400" b="0" i="0" u="none" strike="noStrike" kern="1200" cap="none" spc="0" normalizeH="0" baseline="0" noProof="0" dirty="0">
                <a:ln>
                  <a:noFill/>
                </a:ln>
                <a:solidFill>
                  <a:srgbClr val="6D6E71"/>
                </a:solidFill>
                <a:effectLst/>
                <a:uLnTx/>
                <a:uFillTx/>
                <a:latin typeface="Verdana"/>
                <a:ea typeface="+mn-ea"/>
                <a:cs typeface="+mn-cs"/>
              </a:rPr>
              <a:t> </a:t>
            </a:r>
            <a:r>
              <a:rPr lang="en-US" sz="1100" dirty="0">
                <a:solidFill>
                  <a:srgbClr val="6D6E71"/>
                </a:solidFill>
              </a:rPr>
              <a:t>“I can drive to local appointments but I would not feel confident to drive further afield to Sheffield so then transport would be an issue.”</a:t>
            </a:r>
          </a:p>
        </p:txBody>
      </p:sp>
      <p:pic>
        <p:nvPicPr>
          <p:cNvPr id="11" name="Picture 10" descr="DJS_coloured-backgrounds_White-top.jpg">
            <a:extLst>
              <a:ext uri="{FF2B5EF4-FFF2-40B4-BE49-F238E27FC236}">
                <a16:creationId xmlns:a16="http://schemas.microsoft.com/office/drawing/2014/main" xmlns="" id="{B1575684-49F1-1B40-9EB3-20C300F98DA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2" name="Title 4">
            <a:extLst>
              <a:ext uri="{FF2B5EF4-FFF2-40B4-BE49-F238E27FC236}">
                <a16:creationId xmlns:a16="http://schemas.microsoft.com/office/drawing/2014/main" xmlns="" id="{04E58C6F-693C-C34F-8ED9-39C7E35D01BE}"/>
              </a:ext>
            </a:extLst>
          </p:cNvPr>
          <p:cNvSpPr txBox="1">
            <a:spLocks/>
          </p:cNvSpPr>
          <p:nvPr/>
        </p:nvSpPr>
        <p:spPr>
          <a:xfrm>
            <a:off x="323528" y="519063"/>
            <a:ext cx="8388696" cy="584775"/>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Access</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Groups</a:t>
            </a:r>
            <a:r>
              <a:rPr kumimoji="0" lang="en-GB" sz="32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GB" sz="32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Slide Number Placeholder 3">
            <a:extLst>
              <a:ext uri="{FF2B5EF4-FFF2-40B4-BE49-F238E27FC236}">
                <a16:creationId xmlns:a16="http://schemas.microsoft.com/office/drawing/2014/main" xmlns="" id="{5138A341-55D6-FD43-9DD3-240FF7A5AC3A}"/>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4" name="Speech Bubble: Rectangle with Corners Rounded 8">
            <a:extLst>
              <a:ext uri="{FF2B5EF4-FFF2-40B4-BE49-F238E27FC236}">
                <a16:creationId xmlns:a16="http://schemas.microsoft.com/office/drawing/2014/main" xmlns="" id="{536F99F6-4199-1942-AE55-4D327AF86CD0}"/>
              </a:ext>
            </a:extLst>
          </p:cNvPr>
          <p:cNvSpPr/>
          <p:nvPr/>
        </p:nvSpPr>
        <p:spPr>
          <a:xfrm>
            <a:off x="4816982" y="3283823"/>
            <a:ext cx="1932373" cy="1667367"/>
          </a:xfrm>
          <a:prstGeom prst="wedgeRoundRectCallout">
            <a:avLst>
              <a:gd name="adj1" fmla="val 448"/>
              <a:gd name="adj2" fmla="val 62478"/>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400" b="0" i="0" u="none" strike="noStrike" kern="1200" cap="none" spc="0" normalizeH="0" baseline="0" noProof="0" dirty="0">
                <a:ln>
                  <a:noFill/>
                </a:ln>
                <a:solidFill>
                  <a:srgbClr val="6D6E71"/>
                </a:solidFill>
                <a:effectLst/>
                <a:uLnTx/>
                <a:uFillTx/>
                <a:latin typeface="Verdana"/>
                <a:ea typeface="+mn-ea"/>
                <a:cs typeface="+mn-cs"/>
              </a:rPr>
              <a:t> </a:t>
            </a:r>
            <a:r>
              <a:rPr kumimoji="0" lang="en-GB" sz="1100" b="0" i="0" u="none" strike="noStrike" kern="1200" cap="none" spc="0" normalizeH="0" baseline="0" noProof="0" dirty="0">
                <a:ln>
                  <a:noFill/>
                </a:ln>
                <a:solidFill>
                  <a:srgbClr val="6D6E71"/>
                </a:solidFill>
                <a:effectLst/>
                <a:uLnTx/>
                <a:uFillTx/>
                <a:ea typeface="+mn-ea"/>
                <a:cs typeface="+mn-cs"/>
              </a:rPr>
              <a:t>“</a:t>
            </a:r>
            <a:r>
              <a:rPr lang="en-US" sz="1100" dirty="0">
                <a:solidFill>
                  <a:srgbClr val="6D6E71"/>
                </a:solidFill>
              </a:rPr>
              <a:t>My family support me with transport to my appointments. If they couldn’t help I would have to [rely on] taxis and if I couldn’t afford them I am not sure what I would do</a:t>
            </a:r>
            <a:r>
              <a:rPr kumimoji="0" lang="en-GB" sz="1100" b="0" i="0" u="none" strike="noStrike" kern="1200" cap="none" spc="0" normalizeH="0" baseline="0" noProof="0" dirty="0">
                <a:ln>
                  <a:noFill/>
                </a:ln>
                <a:solidFill>
                  <a:srgbClr val="6D6E71"/>
                </a:solidFill>
                <a:effectLst/>
                <a:uLnTx/>
                <a:uFillTx/>
                <a:ea typeface="+mn-ea"/>
                <a:cs typeface="+mn-cs"/>
              </a:rPr>
              <a:t>.”</a:t>
            </a:r>
          </a:p>
        </p:txBody>
      </p:sp>
      <p:sp>
        <p:nvSpPr>
          <p:cNvPr id="15" name="Speech Bubble: Rectangle with Corners Rounded 8">
            <a:extLst>
              <a:ext uri="{FF2B5EF4-FFF2-40B4-BE49-F238E27FC236}">
                <a16:creationId xmlns:a16="http://schemas.microsoft.com/office/drawing/2014/main" xmlns="" id="{476DC3AC-1404-CA44-9284-9B6C310610A2}"/>
              </a:ext>
            </a:extLst>
          </p:cNvPr>
          <p:cNvSpPr/>
          <p:nvPr/>
        </p:nvSpPr>
        <p:spPr>
          <a:xfrm>
            <a:off x="5014294" y="5290039"/>
            <a:ext cx="3671750" cy="816686"/>
          </a:xfrm>
          <a:prstGeom prst="wedgeRoundRectCallout">
            <a:avLst>
              <a:gd name="adj1" fmla="val -7761"/>
              <a:gd name="adj2" fmla="val 69193"/>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100" dirty="0">
                <a:solidFill>
                  <a:srgbClr val="6D6E71"/>
                </a:solidFill>
              </a:rPr>
              <a:t>“</a:t>
            </a:r>
            <a:r>
              <a:rPr lang="en-US" sz="1100" dirty="0">
                <a:solidFill>
                  <a:srgbClr val="6D6E71"/>
                </a:solidFill>
              </a:rPr>
              <a:t>My son takes my husband to his check-up appointments because he cannot cope with public transport and I cannot maneuver him on my own into my car.</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pic>
        <p:nvPicPr>
          <p:cNvPr id="16" name="Picture 15">
            <a:extLst>
              <a:ext uri="{FF2B5EF4-FFF2-40B4-BE49-F238E27FC236}">
                <a16:creationId xmlns:a16="http://schemas.microsoft.com/office/drawing/2014/main" xmlns="" id="{230475A1-B161-438F-9E9A-09A360CA56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276"/>
          <a:stretch/>
        </p:blipFill>
        <p:spPr>
          <a:xfrm>
            <a:off x="2807369" y="5058740"/>
            <a:ext cx="2149976" cy="1800055"/>
          </a:xfrm>
          <a:prstGeom prst="rect">
            <a:avLst/>
          </a:prstGeom>
        </p:spPr>
      </p:pic>
      <p:sp>
        <p:nvSpPr>
          <p:cNvPr id="20" name="Speech Bubble: Rectangle with Corners Rounded 8">
            <a:extLst>
              <a:ext uri="{FF2B5EF4-FFF2-40B4-BE49-F238E27FC236}">
                <a16:creationId xmlns:a16="http://schemas.microsoft.com/office/drawing/2014/main" xmlns="" id="{14579AAA-3090-4B3F-B07F-6BE3AAE3768B}"/>
              </a:ext>
            </a:extLst>
          </p:cNvPr>
          <p:cNvSpPr/>
          <p:nvPr/>
        </p:nvSpPr>
        <p:spPr>
          <a:xfrm>
            <a:off x="6889328" y="3283823"/>
            <a:ext cx="1796716" cy="1667367"/>
          </a:xfrm>
          <a:prstGeom prst="wedgeRoundRectCallout">
            <a:avLst>
              <a:gd name="adj1" fmla="val 5085"/>
              <a:gd name="adj2" fmla="val -56570"/>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 </a:t>
            </a:r>
            <a:r>
              <a:rPr lang="en-GB" sz="1100" dirty="0">
                <a:solidFill>
                  <a:srgbClr val="6D6E71"/>
                </a:solidFill>
              </a:rPr>
              <a:t>“</a:t>
            </a:r>
            <a:r>
              <a:rPr lang="en-US" sz="1100" dirty="0">
                <a:solidFill>
                  <a:srgbClr val="6D6E71"/>
                </a:solidFill>
              </a:rPr>
              <a:t>When care at a more local hospital is suitable, it should be [made] available as an option regardless of where any previous treatment was given.</a:t>
            </a:r>
            <a:r>
              <a:rPr kumimoji="0" lang="en-GB" sz="1100" b="0" i="0" u="none" strike="noStrike" kern="1200" cap="none" spc="0" normalizeH="0" baseline="0" noProof="0" dirty="0">
                <a:ln>
                  <a:noFill/>
                </a:ln>
                <a:solidFill>
                  <a:srgbClr val="6D6E71"/>
                </a:solidFill>
                <a:effectLst/>
                <a:uLnTx/>
                <a:uFillTx/>
                <a:ea typeface="+mn-ea"/>
                <a:cs typeface="+mn-cs"/>
              </a:rPr>
              <a:t>”</a:t>
            </a:r>
          </a:p>
        </p:txBody>
      </p:sp>
      <p:sp>
        <p:nvSpPr>
          <p:cNvPr id="21" name="Speech Bubble: Rectangle with Corners Rounded 20">
            <a:extLst>
              <a:ext uri="{FF2B5EF4-FFF2-40B4-BE49-F238E27FC236}">
                <a16:creationId xmlns:a16="http://schemas.microsoft.com/office/drawing/2014/main" xmlns="" id="{21977190-83F8-4CC7-8268-B637FF7E3AFC}"/>
              </a:ext>
            </a:extLst>
          </p:cNvPr>
          <p:cNvSpPr/>
          <p:nvPr/>
        </p:nvSpPr>
        <p:spPr>
          <a:xfrm>
            <a:off x="4871094" y="2193490"/>
            <a:ext cx="3794584" cy="816686"/>
          </a:xfrm>
          <a:prstGeom prst="wedgeRoundRectCallout">
            <a:avLst>
              <a:gd name="adj1" fmla="val 38879"/>
              <a:gd name="adj2" fmla="val -60094"/>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400" b="0" i="0" u="none" strike="noStrike" kern="1200" cap="none" spc="0" normalizeH="0" baseline="0" noProof="0" dirty="0">
                <a:ln>
                  <a:noFill/>
                </a:ln>
                <a:solidFill>
                  <a:srgbClr val="6D6E71"/>
                </a:solidFill>
                <a:effectLst/>
                <a:uLnTx/>
                <a:uFillTx/>
                <a:latin typeface="Verdana"/>
                <a:ea typeface="+mn-ea"/>
                <a:cs typeface="+mn-cs"/>
              </a:rPr>
              <a:t> </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If comfortable in my salary, I’d prefer to see a specialist. If not so affluent, I’d be thinking about bus fares, taxis, parking and the impact on my family and travel time.</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17" name="TextBox 16">
            <a:extLst>
              <a:ext uri="{FF2B5EF4-FFF2-40B4-BE49-F238E27FC236}">
                <a16:creationId xmlns:a16="http://schemas.microsoft.com/office/drawing/2014/main" xmlns="" id="{5BD95979-6AD0-4F94-83CA-FD5C3FEC0467}"/>
              </a:ext>
            </a:extLst>
          </p:cNvPr>
          <p:cNvSpPr txBox="1"/>
          <p:nvPr/>
        </p:nvSpPr>
        <p:spPr>
          <a:xfrm>
            <a:off x="361641" y="5290039"/>
            <a:ext cx="2969387" cy="1985159"/>
          </a:xfrm>
          <a:prstGeom prst="rect">
            <a:avLst/>
          </a:prstGeom>
          <a:noFill/>
        </p:spPr>
        <p:txBody>
          <a:bodyPr wrap="square" rtlCol="0">
            <a:spAutoFit/>
          </a:bodyPr>
          <a:lstStyle/>
          <a:p>
            <a:pPr marL="177750" lvl="0" indent="-177750">
              <a:spcAft>
                <a:spcPts val="1000"/>
              </a:spcAft>
              <a:buFont typeface="Arial" panose="020B0604020202020204" pitchFamily="34" charset="0"/>
              <a:buChar char="•"/>
              <a:defRPr/>
            </a:pPr>
            <a:r>
              <a:rPr lang="en-US" sz="1200" dirty="0">
                <a:solidFill>
                  <a:srgbClr val="6D6E71"/>
                </a:solidFill>
              </a:rPr>
              <a:t>And for this reason many expressed a willingness to travel to receive the best quality care, even if it meant incurring extra costs (hotels, taxis, etc.). </a:t>
            </a:r>
          </a:p>
          <a:p>
            <a:pPr marL="177750" lvl="0" indent="-177750">
              <a:spcAft>
                <a:spcPts val="1000"/>
              </a:spcAft>
              <a:buFont typeface="Arial" panose="020B0604020202020204" pitchFamily="34" charset="0"/>
              <a:buChar char="•"/>
              <a:defRPr/>
            </a:pPr>
            <a:endParaRPr lang="en-US" sz="1200" dirty="0">
              <a:solidFill>
                <a:srgbClr val="6D6E71"/>
              </a:solidFill>
            </a:endParaRPr>
          </a:p>
          <a:p>
            <a:pPr marL="177750" lvl="0" indent="-177750">
              <a:spcAft>
                <a:spcPts val="1000"/>
              </a:spcAft>
              <a:buFont typeface="Arial" panose="020B0604020202020204" pitchFamily="34" charset="0"/>
              <a:buChar char="•"/>
              <a:defRPr/>
            </a:pPr>
            <a:endParaRPr lang="en-US" sz="1200" dirty="0">
              <a:solidFill>
                <a:srgbClr val="6D6E71"/>
              </a:solidFill>
            </a:endParaRPr>
          </a:p>
          <a:p>
            <a:pPr marL="177750" lvl="0" indent="-177750">
              <a:spcAft>
                <a:spcPts val="1000"/>
              </a:spcAft>
              <a:buFont typeface="Arial" panose="020B0604020202020204" pitchFamily="34" charset="0"/>
              <a:buChar char="•"/>
              <a:defRPr/>
            </a:pPr>
            <a:endParaRPr lang="en-US" sz="1400" dirty="0">
              <a:solidFill>
                <a:srgbClr val="6D6E71"/>
              </a:solidFill>
            </a:endParaRPr>
          </a:p>
        </p:txBody>
      </p:sp>
    </p:spTree>
    <p:extLst>
      <p:ext uri="{BB962C8B-B14F-4D97-AF65-F5344CB8AC3E}">
        <p14:creationId xmlns:p14="http://schemas.microsoft.com/office/powerpoint/2010/main" val="96337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3A84E702-C83C-6446-8DDD-D1C40785BF52}"/>
              </a:ext>
            </a:extLst>
          </p:cNvPr>
          <p:cNvSpPr txBox="1"/>
          <p:nvPr/>
        </p:nvSpPr>
        <p:spPr>
          <a:xfrm>
            <a:off x="496316" y="711756"/>
            <a:ext cx="323254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
                <a:srgbClr val="000840"/>
              </a:buClr>
              <a:buSzTx/>
              <a:buFontTx/>
              <a:buNone/>
              <a:tabLst/>
              <a:defRPr/>
            </a:pPr>
            <a:r>
              <a:rPr kumimoji="0" lang="de-DE" altLang="en-US" sz="15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Section 1</a:t>
            </a:r>
          </a:p>
        </p:txBody>
      </p:sp>
      <p:sp>
        <p:nvSpPr>
          <p:cNvPr id="17" name="Oval 16">
            <a:extLst>
              <a:ext uri="{FF2B5EF4-FFF2-40B4-BE49-F238E27FC236}">
                <a16:creationId xmlns:a16="http://schemas.microsoft.com/office/drawing/2014/main" xmlns="" id="{EEA525BE-E5CC-594C-AD29-4971C875F913}"/>
              </a:ext>
            </a:extLst>
          </p:cNvPr>
          <p:cNvSpPr/>
          <p:nvPr/>
        </p:nvSpPr>
        <p:spPr>
          <a:xfrm>
            <a:off x="5551775" y="914399"/>
            <a:ext cx="552621" cy="552621"/>
          </a:xfrm>
          <a:prstGeom prst="ellipse">
            <a:avLst/>
          </a:prstGeom>
          <a:solidFill>
            <a:schemeClr val="bg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a:ea typeface="+mn-ea"/>
                <a:cs typeface="+mn-cs"/>
              </a:rPr>
              <a:t> </a:t>
            </a:r>
          </a:p>
        </p:txBody>
      </p:sp>
      <p:sp>
        <p:nvSpPr>
          <p:cNvPr id="18" name="Oval 17">
            <a:extLst>
              <a:ext uri="{FF2B5EF4-FFF2-40B4-BE49-F238E27FC236}">
                <a16:creationId xmlns:a16="http://schemas.microsoft.com/office/drawing/2014/main" xmlns="" id="{FA797247-505E-CC43-86DE-FC67435FC895}"/>
              </a:ext>
            </a:extLst>
          </p:cNvPr>
          <p:cNvSpPr/>
          <p:nvPr/>
        </p:nvSpPr>
        <p:spPr>
          <a:xfrm>
            <a:off x="3796130" y="2462264"/>
            <a:ext cx="2207426" cy="2207426"/>
          </a:xfrm>
          <a:prstGeom prst="ellipse">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0" name="Oval 19">
            <a:extLst>
              <a:ext uri="{FF2B5EF4-FFF2-40B4-BE49-F238E27FC236}">
                <a16:creationId xmlns:a16="http://schemas.microsoft.com/office/drawing/2014/main" xmlns="" id="{6880CA08-F238-8948-9D85-F96FDA1B8241}"/>
              </a:ext>
            </a:extLst>
          </p:cNvPr>
          <p:cNvSpPr/>
          <p:nvPr/>
        </p:nvSpPr>
        <p:spPr>
          <a:xfrm>
            <a:off x="6398215" y="5405606"/>
            <a:ext cx="891480" cy="891480"/>
          </a:xfrm>
          <a:prstGeom prst="ellipse">
            <a:avLst/>
          </a:prstGeom>
          <a:solidFill>
            <a:schemeClr val="tx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21" name="Group 20">
            <a:extLst>
              <a:ext uri="{FF2B5EF4-FFF2-40B4-BE49-F238E27FC236}">
                <a16:creationId xmlns:a16="http://schemas.microsoft.com/office/drawing/2014/main" xmlns="" id="{CAFB380E-AD59-BF4F-9A79-F236D698A18A}"/>
              </a:ext>
            </a:extLst>
          </p:cNvPr>
          <p:cNvGrpSpPr/>
          <p:nvPr/>
        </p:nvGrpSpPr>
        <p:grpSpPr>
          <a:xfrm>
            <a:off x="542578" y="644858"/>
            <a:ext cx="3325518" cy="1379886"/>
            <a:chOff x="542577" y="718010"/>
            <a:chExt cx="3310095" cy="1000352"/>
          </a:xfrm>
        </p:grpSpPr>
        <p:cxnSp>
          <p:nvCxnSpPr>
            <p:cNvPr id="22" name="Straight Connector 21">
              <a:extLst>
                <a:ext uri="{FF2B5EF4-FFF2-40B4-BE49-F238E27FC236}">
                  <a16:creationId xmlns:a16="http://schemas.microsoft.com/office/drawing/2014/main" xmlns="" id="{CF085EF7-5307-BF4F-B505-6D0AC6ADC2D4}"/>
                </a:ext>
              </a:extLst>
            </p:cNvPr>
            <p:cNvCxnSpPr/>
            <p:nvPr/>
          </p:nvCxnSpPr>
          <p:spPr>
            <a:xfrm>
              <a:off x="563450" y="718010"/>
              <a:ext cx="3289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82ECFFE-695D-D641-9568-F352AE5ED6DC}"/>
                </a:ext>
              </a:extLst>
            </p:cNvPr>
            <p:cNvCxnSpPr/>
            <p:nvPr/>
          </p:nvCxnSpPr>
          <p:spPr>
            <a:xfrm>
              <a:off x="542577" y="1718362"/>
              <a:ext cx="328922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Picture 24" descr="DJS_RESEARCH_LOGO_RGB_SCREEN.png">
            <a:extLst>
              <a:ext uri="{FF2B5EF4-FFF2-40B4-BE49-F238E27FC236}">
                <a16:creationId xmlns:a16="http://schemas.microsoft.com/office/drawing/2014/main" xmlns="" id="{4829E5DA-2F45-304C-8333-54BEBD6430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1051" y="585978"/>
            <a:ext cx="1481293" cy="889422"/>
          </a:xfrm>
          <a:prstGeom prst="rect">
            <a:avLst/>
          </a:prstGeom>
        </p:spPr>
      </p:pic>
      <p:sp>
        <p:nvSpPr>
          <p:cNvPr id="26" name="Rectangle 25">
            <a:extLst>
              <a:ext uri="{FF2B5EF4-FFF2-40B4-BE49-F238E27FC236}">
                <a16:creationId xmlns:a16="http://schemas.microsoft.com/office/drawing/2014/main" xmlns="" id="{F7B169BD-0A7C-7F4C-BE8F-A1DF27F32B3F}"/>
              </a:ext>
            </a:extLst>
          </p:cNvPr>
          <p:cNvSpPr/>
          <p:nvPr/>
        </p:nvSpPr>
        <p:spPr>
          <a:xfrm>
            <a:off x="501470" y="1010911"/>
            <a:ext cx="3687976" cy="866343"/>
          </a:xfrm>
          <a:prstGeom prst="rect">
            <a:avLst/>
          </a:prstGeom>
        </p:spPr>
        <p:txBody>
          <a:bodyPr wrap="square">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6E71"/>
                </a:solidFill>
                <a:effectLst/>
                <a:uLnTx/>
                <a:uFillTx/>
                <a:latin typeface="Verdana"/>
                <a:ea typeface="+mn-ea"/>
                <a:cs typeface="+mn-cs"/>
              </a:rPr>
              <a:t>Introduction and Methodology</a:t>
            </a:r>
          </a:p>
        </p:txBody>
      </p:sp>
      <p:pic>
        <p:nvPicPr>
          <p:cNvPr id="27" name="Picture 26">
            <a:extLst>
              <a:ext uri="{FF2B5EF4-FFF2-40B4-BE49-F238E27FC236}">
                <a16:creationId xmlns:a16="http://schemas.microsoft.com/office/drawing/2014/main" xmlns="" id="{FB0060F6-1122-3F47-AEDE-10D65737BD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175"/>
          <a:stretch/>
        </p:blipFill>
        <p:spPr>
          <a:xfrm rot="21446175">
            <a:off x="5014590" y="1929529"/>
            <a:ext cx="2275216" cy="1646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xmlns="" id="{F0B5F677-6333-EF45-831D-D70C9215682C}"/>
              </a:ext>
            </a:extLst>
          </p:cNvPr>
          <p:cNvPicPr>
            <a:picLocks noChangeAspect="1"/>
          </p:cNvPicPr>
          <p:nvPr/>
        </p:nvPicPr>
        <p:blipFill>
          <a:blip r:embed="rId4"/>
          <a:stretch>
            <a:fillRect/>
          </a:stretch>
        </p:blipFill>
        <p:spPr>
          <a:xfrm rot="381372">
            <a:off x="6379365" y="3266831"/>
            <a:ext cx="2212054" cy="1659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a:extLst>
              <a:ext uri="{FF2B5EF4-FFF2-40B4-BE49-F238E27FC236}">
                <a16:creationId xmlns:a16="http://schemas.microsoft.com/office/drawing/2014/main" xmlns="" id="{2D14FA8E-1EE8-8A4B-A25B-5BAF69F67E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97195">
            <a:off x="4787221" y="4135677"/>
            <a:ext cx="1790700" cy="1790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a:extLst>
              <a:ext uri="{FF2B5EF4-FFF2-40B4-BE49-F238E27FC236}">
                <a16:creationId xmlns:a16="http://schemas.microsoft.com/office/drawing/2014/main" xmlns="" id="{D0CEE2D8-F380-3842-B019-C1C204F3E9AC}"/>
              </a:ext>
            </a:extLst>
          </p:cNvPr>
          <p:cNvSpPr txBox="1"/>
          <p:nvPr/>
        </p:nvSpPr>
        <p:spPr>
          <a:xfrm>
            <a:off x="-134112" y="2121408"/>
            <a:ext cx="0" cy="0"/>
          </a:xfrm>
          <a:prstGeom prst="rect">
            <a:avLst/>
          </a:prstGeom>
        </p:spPr>
        <p:txBody>
          <a:bodyPr vert="horz" wrap="none" lIns="91440" tIns="45720" rIns="91440" bIns="45720" rtlCol="0" anchor="ctr">
            <a:normAutofit fontScale="25000" lnSpcReduction="20000"/>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US" sz="1400" b="0" i="0" u="none" strike="noStrike" kern="1200" cap="none" spc="0" normalizeH="0" baseline="0" noProof="0" dirty="0">
              <a:ln>
                <a:noFill/>
              </a:ln>
              <a:solidFill>
                <a:srgbClr val="6D6E71"/>
              </a:solidFill>
              <a:effectLst/>
              <a:uLnTx/>
              <a:uFillTx/>
              <a:latin typeface="Verdana"/>
              <a:ea typeface="+mn-ea"/>
              <a:cs typeface="+mn-cs"/>
            </a:endParaRPr>
          </a:p>
        </p:txBody>
      </p:sp>
      <p:sp>
        <p:nvSpPr>
          <p:cNvPr id="31" name="Slide Number Placeholder 3">
            <a:extLst>
              <a:ext uri="{FF2B5EF4-FFF2-40B4-BE49-F238E27FC236}">
                <a16:creationId xmlns:a16="http://schemas.microsoft.com/office/drawing/2014/main" xmlns="" id="{8CB1D6D4-6E45-1F43-B025-B3BA3757DE65}"/>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Tree>
    <p:extLst>
      <p:ext uri="{BB962C8B-B14F-4D97-AF65-F5344CB8AC3E}">
        <p14:creationId xmlns:p14="http://schemas.microsoft.com/office/powerpoint/2010/main" val="3274185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3A84E702-C83C-6446-8DDD-D1C40785BF52}"/>
              </a:ext>
            </a:extLst>
          </p:cNvPr>
          <p:cNvSpPr txBox="1"/>
          <p:nvPr/>
        </p:nvSpPr>
        <p:spPr>
          <a:xfrm>
            <a:off x="496316" y="711756"/>
            <a:ext cx="323254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
                <a:srgbClr val="000840"/>
              </a:buClr>
              <a:buSzTx/>
              <a:buFontTx/>
              <a:buNone/>
              <a:tabLst/>
              <a:defRPr/>
            </a:pPr>
            <a:r>
              <a:rPr kumimoji="0" lang="de-DE" altLang="en-US" sz="15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Section 6</a:t>
            </a:r>
          </a:p>
        </p:txBody>
      </p:sp>
      <p:sp>
        <p:nvSpPr>
          <p:cNvPr id="17" name="Oval 16">
            <a:extLst>
              <a:ext uri="{FF2B5EF4-FFF2-40B4-BE49-F238E27FC236}">
                <a16:creationId xmlns:a16="http://schemas.microsoft.com/office/drawing/2014/main" xmlns="" id="{EEA525BE-E5CC-594C-AD29-4971C875F913}"/>
              </a:ext>
            </a:extLst>
          </p:cNvPr>
          <p:cNvSpPr/>
          <p:nvPr/>
        </p:nvSpPr>
        <p:spPr>
          <a:xfrm>
            <a:off x="5551775" y="914399"/>
            <a:ext cx="552621" cy="552621"/>
          </a:xfrm>
          <a:prstGeom prst="ellipse">
            <a:avLst/>
          </a:prstGeom>
          <a:solidFill>
            <a:schemeClr val="bg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a:ea typeface="+mn-ea"/>
                <a:cs typeface="+mn-cs"/>
              </a:rPr>
              <a:t> </a:t>
            </a:r>
          </a:p>
        </p:txBody>
      </p:sp>
      <p:sp>
        <p:nvSpPr>
          <p:cNvPr id="18" name="Oval 17">
            <a:extLst>
              <a:ext uri="{FF2B5EF4-FFF2-40B4-BE49-F238E27FC236}">
                <a16:creationId xmlns:a16="http://schemas.microsoft.com/office/drawing/2014/main" xmlns="" id="{FA797247-505E-CC43-86DE-FC67435FC895}"/>
              </a:ext>
            </a:extLst>
          </p:cNvPr>
          <p:cNvSpPr/>
          <p:nvPr/>
        </p:nvSpPr>
        <p:spPr>
          <a:xfrm>
            <a:off x="3796130" y="2462264"/>
            <a:ext cx="2207426" cy="2207426"/>
          </a:xfrm>
          <a:prstGeom prst="ellipse">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0" name="Oval 19">
            <a:extLst>
              <a:ext uri="{FF2B5EF4-FFF2-40B4-BE49-F238E27FC236}">
                <a16:creationId xmlns:a16="http://schemas.microsoft.com/office/drawing/2014/main" xmlns="" id="{6880CA08-F238-8948-9D85-F96FDA1B8241}"/>
              </a:ext>
            </a:extLst>
          </p:cNvPr>
          <p:cNvSpPr/>
          <p:nvPr/>
        </p:nvSpPr>
        <p:spPr>
          <a:xfrm>
            <a:off x="6398215" y="5405606"/>
            <a:ext cx="891480" cy="891480"/>
          </a:xfrm>
          <a:prstGeom prst="ellipse">
            <a:avLst/>
          </a:prstGeom>
          <a:solidFill>
            <a:schemeClr val="tx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21" name="Group 20">
            <a:extLst>
              <a:ext uri="{FF2B5EF4-FFF2-40B4-BE49-F238E27FC236}">
                <a16:creationId xmlns:a16="http://schemas.microsoft.com/office/drawing/2014/main" xmlns="" id="{CAFB380E-AD59-BF4F-9A79-F236D698A18A}"/>
              </a:ext>
            </a:extLst>
          </p:cNvPr>
          <p:cNvGrpSpPr/>
          <p:nvPr/>
        </p:nvGrpSpPr>
        <p:grpSpPr>
          <a:xfrm>
            <a:off x="542578" y="644858"/>
            <a:ext cx="3325518" cy="1000352"/>
            <a:chOff x="542577" y="718010"/>
            <a:chExt cx="3310095" cy="1000352"/>
          </a:xfrm>
        </p:grpSpPr>
        <p:cxnSp>
          <p:nvCxnSpPr>
            <p:cNvPr id="22" name="Straight Connector 21">
              <a:extLst>
                <a:ext uri="{FF2B5EF4-FFF2-40B4-BE49-F238E27FC236}">
                  <a16:creationId xmlns:a16="http://schemas.microsoft.com/office/drawing/2014/main" xmlns="" id="{CF085EF7-5307-BF4F-B505-6D0AC6ADC2D4}"/>
                </a:ext>
              </a:extLst>
            </p:cNvPr>
            <p:cNvCxnSpPr/>
            <p:nvPr/>
          </p:nvCxnSpPr>
          <p:spPr>
            <a:xfrm>
              <a:off x="563450" y="718010"/>
              <a:ext cx="3289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82ECFFE-695D-D641-9568-F352AE5ED6DC}"/>
                </a:ext>
              </a:extLst>
            </p:cNvPr>
            <p:cNvCxnSpPr/>
            <p:nvPr/>
          </p:nvCxnSpPr>
          <p:spPr>
            <a:xfrm>
              <a:off x="542577" y="1718362"/>
              <a:ext cx="328922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Picture 24" descr="DJS_RESEARCH_LOGO_RGB_SCREEN.png">
            <a:extLst>
              <a:ext uri="{FF2B5EF4-FFF2-40B4-BE49-F238E27FC236}">
                <a16:creationId xmlns:a16="http://schemas.microsoft.com/office/drawing/2014/main" xmlns="" id="{4829E5DA-2F45-304C-8333-54BEBD6430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1051" y="585978"/>
            <a:ext cx="1481293" cy="889422"/>
          </a:xfrm>
          <a:prstGeom prst="rect">
            <a:avLst/>
          </a:prstGeom>
        </p:spPr>
      </p:pic>
      <p:sp>
        <p:nvSpPr>
          <p:cNvPr id="26" name="Rectangle 25">
            <a:extLst>
              <a:ext uri="{FF2B5EF4-FFF2-40B4-BE49-F238E27FC236}">
                <a16:creationId xmlns:a16="http://schemas.microsoft.com/office/drawing/2014/main" xmlns="" id="{F7B169BD-0A7C-7F4C-BE8F-A1DF27F32B3F}"/>
              </a:ext>
            </a:extLst>
          </p:cNvPr>
          <p:cNvSpPr/>
          <p:nvPr/>
        </p:nvSpPr>
        <p:spPr>
          <a:xfrm>
            <a:off x="501469" y="1010912"/>
            <a:ext cx="3193503" cy="477054"/>
          </a:xfrm>
          <a:prstGeom prst="rect">
            <a:avLst/>
          </a:prstGeom>
        </p:spPr>
        <p:txBody>
          <a:bodyPr wrap="none">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lang="en-US" sz="2800" b="1" dirty="0">
                <a:solidFill>
                  <a:srgbClr val="6D6E71"/>
                </a:solidFill>
                <a:latin typeface="Verdana"/>
              </a:rPr>
              <a:t>Quality of Care</a:t>
            </a:r>
            <a:endParaRPr kumimoji="0" lang="en-US" sz="2800" b="1" i="0" u="none" strike="noStrike" kern="1200" cap="none" spc="0" normalizeH="0" baseline="0" noProof="0" dirty="0">
              <a:ln>
                <a:noFill/>
              </a:ln>
              <a:solidFill>
                <a:srgbClr val="6D6E71"/>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xmlns="" id="{FB0060F6-1122-3F47-AEDE-10D65737BD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175"/>
          <a:stretch/>
        </p:blipFill>
        <p:spPr>
          <a:xfrm rot="21446175">
            <a:off x="5014590" y="1929529"/>
            <a:ext cx="2275216" cy="1646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xmlns="" id="{F0B5F677-6333-EF45-831D-D70C9215682C}"/>
              </a:ext>
            </a:extLst>
          </p:cNvPr>
          <p:cNvPicPr>
            <a:picLocks noChangeAspect="1"/>
          </p:cNvPicPr>
          <p:nvPr/>
        </p:nvPicPr>
        <p:blipFill>
          <a:blip r:embed="rId4"/>
          <a:stretch>
            <a:fillRect/>
          </a:stretch>
        </p:blipFill>
        <p:spPr>
          <a:xfrm rot="381372">
            <a:off x="6379365" y="3266831"/>
            <a:ext cx="2212054" cy="1659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a:extLst>
              <a:ext uri="{FF2B5EF4-FFF2-40B4-BE49-F238E27FC236}">
                <a16:creationId xmlns:a16="http://schemas.microsoft.com/office/drawing/2014/main" xmlns="" id="{2D14FA8E-1EE8-8A4B-A25B-5BAF69F67E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97195">
            <a:off x="4787221" y="4135677"/>
            <a:ext cx="1790700" cy="1790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a:extLst>
              <a:ext uri="{FF2B5EF4-FFF2-40B4-BE49-F238E27FC236}">
                <a16:creationId xmlns:a16="http://schemas.microsoft.com/office/drawing/2014/main" xmlns="" id="{D0CEE2D8-F380-3842-B019-C1C204F3E9AC}"/>
              </a:ext>
            </a:extLst>
          </p:cNvPr>
          <p:cNvSpPr txBox="1"/>
          <p:nvPr/>
        </p:nvSpPr>
        <p:spPr>
          <a:xfrm>
            <a:off x="-134112" y="2121408"/>
            <a:ext cx="0" cy="0"/>
          </a:xfrm>
          <a:prstGeom prst="rect">
            <a:avLst/>
          </a:prstGeom>
        </p:spPr>
        <p:txBody>
          <a:bodyPr vert="horz" wrap="none" lIns="91440" tIns="45720" rIns="91440" bIns="45720" rtlCol="0" anchor="ctr">
            <a:normAutofit fontScale="25000" lnSpcReduction="20000"/>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US" sz="1400" b="0" i="0" u="none" strike="noStrike" kern="1200" cap="none" spc="0" normalizeH="0" baseline="0" noProof="0" dirty="0">
              <a:ln>
                <a:noFill/>
              </a:ln>
              <a:solidFill>
                <a:srgbClr val="6D6E71"/>
              </a:solidFill>
              <a:effectLst/>
              <a:uLnTx/>
              <a:uFillTx/>
              <a:latin typeface="Verdana"/>
              <a:ea typeface="+mn-ea"/>
              <a:cs typeface="+mn-cs"/>
            </a:endParaRPr>
          </a:p>
        </p:txBody>
      </p:sp>
      <p:sp>
        <p:nvSpPr>
          <p:cNvPr id="31" name="Slide Number Placeholder 3">
            <a:extLst>
              <a:ext uri="{FF2B5EF4-FFF2-40B4-BE49-F238E27FC236}">
                <a16:creationId xmlns:a16="http://schemas.microsoft.com/office/drawing/2014/main" xmlns="" id="{8CB1D6D4-6E45-1F43-B025-B3BA3757DE65}"/>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Tree>
    <p:extLst>
      <p:ext uri="{BB962C8B-B14F-4D97-AF65-F5344CB8AC3E}">
        <p14:creationId xmlns:p14="http://schemas.microsoft.com/office/powerpoint/2010/main" val="2697041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19" name="Picture 18" descr="DJS_coloured-backgrounds-whit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12" name="TextBox 11"/>
          <p:cNvSpPr txBox="1"/>
          <p:nvPr/>
        </p:nvSpPr>
        <p:spPr>
          <a:xfrm>
            <a:off x="323528" y="52951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Q04: </a:t>
            </a: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Quality of </a:t>
            </a:r>
            <a:r>
              <a:rPr lang="en-US" sz="2800" b="0" baseline="0" dirty="0">
                <a:solidFill>
                  <a:prstClr val="white"/>
                </a:solidFill>
              </a:rPr>
              <a:t>C</a:t>
            </a: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are</a:t>
            </a:r>
          </a:p>
        </p:txBody>
      </p:sp>
      <p:sp>
        <p:nvSpPr>
          <p:cNvPr id="2" name="TextBox 1">
            <a:extLst>
              <a:ext uri="{FF2B5EF4-FFF2-40B4-BE49-F238E27FC236}">
                <a16:creationId xmlns:a16="http://schemas.microsoft.com/office/drawing/2014/main" xmlns="" id="{082E1F3E-AE10-4C67-8F84-8E95B843D169}"/>
              </a:ext>
            </a:extLst>
          </p:cNvPr>
          <p:cNvSpPr txBox="1"/>
          <p:nvPr/>
        </p:nvSpPr>
        <p:spPr>
          <a:xfrm>
            <a:off x="323528" y="2234333"/>
            <a:ext cx="4413064"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a:ea typeface="+mn-ea"/>
                <a:cs typeface="+mn-cs"/>
              </a:rPr>
              <a:t>These are some things you might </a:t>
            </a:r>
            <a:br>
              <a:rPr kumimoji="0" lang="en-US" sz="1400" b="1" i="0" u="none" strike="noStrike" kern="1200" cap="none" spc="0" normalizeH="0" baseline="0" noProof="0" dirty="0">
                <a:ln>
                  <a:noFill/>
                </a:ln>
                <a:solidFill>
                  <a:prstClr val="white"/>
                </a:solidFill>
                <a:effectLst/>
                <a:uLnTx/>
                <a:uFillTx/>
                <a:latin typeface="Verdana"/>
                <a:ea typeface="+mn-ea"/>
                <a:cs typeface="+mn-cs"/>
              </a:rPr>
            </a:br>
            <a:r>
              <a:rPr kumimoji="0" lang="en-US" sz="1400" b="1" i="0" u="none" strike="noStrike" kern="1200" cap="none" spc="0" normalizeH="0" baseline="0" noProof="0" dirty="0">
                <a:ln>
                  <a:noFill/>
                </a:ln>
                <a:solidFill>
                  <a:prstClr val="white"/>
                </a:solidFill>
                <a:effectLst/>
                <a:uLnTx/>
                <a:uFillTx/>
                <a:latin typeface="Verdana"/>
                <a:ea typeface="+mn-ea"/>
                <a:cs typeface="+mn-cs"/>
              </a:rPr>
              <a:t>want to think about in your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a:ea typeface="+mn-ea"/>
              <a:cs typeface="+mn-cs"/>
            </a:endParaRPr>
          </a:p>
          <a:p>
            <a:pPr marL="285750" lvl="0" indent="-285750">
              <a:buFont typeface="Arial" panose="020B0604020202020204" pitchFamily="34" charset="0"/>
              <a:buChar char="•"/>
            </a:pPr>
            <a:r>
              <a:rPr lang="en-US" sz="1400" dirty="0">
                <a:solidFill>
                  <a:prstClr val="white"/>
                </a:solidFill>
              </a:rPr>
              <a:t>Quality is obviously very subjective, but in your opinion what needs to happen for you to have a really positive experience of care? </a:t>
            </a:r>
          </a:p>
          <a:p>
            <a:pPr marL="285750" lvl="0" indent="-285750">
              <a:buFont typeface="Arial" panose="020B0604020202020204" pitchFamily="34" charset="0"/>
              <a:buChar char="•"/>
            </a:pPr>
            <a:endParaRPr lang="en-US" sz="1400" dirty="0">
              <a:solidFill>
                <a:prstClr val="white"/>
              </a:solidFill>
            </a:endParaRPr>
          </a:p>
          <a:p>
            <a:pPr marL="285750" lvl="0" indent="-285750">
              <a:buFont typeface="Arial" panose="020B0604020202020204" pitchFamily="34" charset="0"/>
              <a:buChar char="•"/>
            </a:pPr>
            <a:r>
              <a:rPr lang="en-US" sz="1400" dirty="0">
                <a:solidFill>
                  <a:prstClr val="white"/>
                </a:solidFill>
              </a:rPr>
              <a:t>If you felt the quality of care has been good when you have been in one of our services, what made it good?</a:t>
            </a:r>
          </a:p>
          <a:p>
            <a:pPr marL="285750" lvl="0" indent="-285750">
              <a:buFont typeface="Arial" panose="020B0604020202020204" pitchFamily="34" charset="0"/>
              <a:buChar char="•"/>
            </a:pPr>
            <a:endParaRPr lang="en-US" sz="1400" dirty="0">
              <a:solidFill>
                <a:prstClr val="white"/>
              </a:solidFill>
            </a:endParaRPr>
          </a:p>
          <a:p>
            <a:pPr marL="285750" lvl="0" indent="-285750">
              <a:buFont typeface="Arial" panose="020B0604020202020204" pitchFamily="34" charset="0"/>
              <a:buChar char="•"/>
            </a:pPr>
            <a:r>
              <a:rPr lang="en-US" sz="1400" dirty="0">
                <a:solidFill>
                  <a:prstClr val="white"/>
                </a:solidFill>
              </a:rPr>
              <a:t>We think quality of care should be the same wherever you live in South Yorkshire, Bassetlaw or Chesterfield.  </a:t>
            </a:r>
          </a:p>
          <a:p>
            <a:pPr marL="742950" lvl="1" indent="-285750">
              <a:buFont typeface="Arial" panose="020B0604020202020204" pitchFamily="34" charset="0"/>
              <a:buChar char="•"/>
            </a:pPr>
            <a:r>
              <a:rPr lang="en-US" sz="1400" dirty="0">
                <a:solidFill>
                  <a:prstClr val="white"/>
                </a:solidFill>
              </a:rPr>
              <a:t>Do you feel this is important?</a:t>
            </a:r>
          </a:p>
          <a:p>
            <a:pPr marL="285750" lvl="0" indent="-285750">
              <a:buFont typeface="Arial" panose="020B0604020202020204" pitchFamily="34" charset="0"/>
              <a:buChar char="•"/>
            </a:pPr>
            <a:endParaRPr lang="en-US" sz="1400" dirty="0">
              <a:solidFill>
                <a:prstClr val="white"/>
              </a:solidFill>
            </a:endParaRPr>
          </a:p>
        </p:txBody>
      </p:sp>
      <p:pic>
        <p:nvPicPr>
          <p:cNvPr id="9" name="Picture 8" descr="Untitled-42 copy-.png">
            <a:extLst>
              <a:ext uri="{FF2B5EF4-FFF2-40B4-BE49-F238E27FC236}">
                <a16:creationId xmlns:a16="http://schemas.microsoft.com/office/drawing/2014/main" xmlns="" id="{86DC5566-8C27-2240-9F45-AFF895C5BC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9" t="11559" r="174" b="10137"/>
          <a:stretch/>
        </p:blipFill>
        <p:spPr>
          <a:xfrm>
            <a:off x="0" y="1138055"/>
            <a:ext cx="9135519" cy="979029"/>
          </a:xfrm>
          <a:prstGeom prst="rect">
            <a:avLst/>
          </a:prstGeom>
          <a:effectLst>
            <a:outerShdw blurRad="50800" dist="38100" dir="5400000" algn="t" rotWithShape="0">
              <a:prstClr val="black">
                <a:alpha val="40000"/>
              </a:prstClr>
            </a:outerShdw>
          </a:effectLst>
        </p:spPr>
      </p:pic>
      <p:sp>
        <p:nvSpPr>
          <p:cNvPr id="10" name="Title 4">
            <a:extLst>
              <a:ext uri="{FF2B5EF4-FFF2-40B4-BE49-F238E27FC236}">
                <a16:creationId xmlns:a16="http://schemas.microsoft.com/office/drawing/2014/main" xmlns="" id="{9C2748AC-8606-FE4E-A2B5-549DAA4EDF0D}"/>
              </a:ext>
            </a:extLst>
          </p:cNvPr>
          <p:cNvSpPr txBox="1">
            <a:spLocks/>
          </p:cNvSpPr>
          <p:nvPr/>
        </p:nvSpPr>
        <p:spPr>
          <a:xfrm>
            <a:off x="539553" y="1334577"/>
            <a:ext cx="8136903" cy="523220"/>
          </a:xfrm>
          <a:prstGeom prst="rect">
            <a:avLst/>
          </a:prstGeom>
        </p:spPr>
        <p:txBody>
          <a:bodyPr wrap="square">
            <a:spAutoFit/>
          </a:bodyPr>
          <a:lstStyle>
            <a:defPPr>
              <a:defRPr lang="en-US"/>
            </a:defPPr>
            <a:lvl1pPr>
              <a:defRPr sz="2400" b="1">
                <a:solidFill>
                  <a:schemeClr val="tx2"/>
                </a:solidFill>
                <a:latin typeface="+mj-lt"/>
              </a:defRPr>
            </a:lvl1pPr>
          </a:lstStyle>
          <a:p>
            <a:pPr lvl="0" algn="ctr">
              <a:defRPr/>
            </a:pPr>
            <a:r>
              <a:rPr lang="en-US" sz="1400" dirty="0">
                <a:solidFill>
                  <a:srgbClr val="1268B3"/>
                </a:solidFill>
                <a:cs typeface="Arial" charset="0"/>
              </a:rPr>
              <a:t>In your opinion, what’s the most important thing for us to consider            when we are thinking about the quality of care you receive?</a:t>
            </a:r>
          </a:p>
        </p:txBody>
      </p:sp>
      <p:sp>
        <p:nvSpPr>
          <p:cNvPr id="11" name="Slide Number Placeholder 3">
            <a:extLst>
              <a:ext uri="{FF2B5EF4-FFF2-40B4-BE49-F238E27FC236}">
                <a16:creationId xmlns:a16="http://schemas.microsoft.com/office/drawing/2014/main" xmlns="" id="{ED12591C-68E4-5549-A8C6-7A7EB3042A3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3" name="TextBox 12">
            <a:extLst>
              <a:ext uri="{FF2B5EF4-FFF2-40B4-BE49-F238E27FC236}">
                <a16:creationId xmlns:a16="http://schemas.microsoft.com/office/drawing/2014/main" xmlns="" id="{E82C421F-706F-A94A-A960-0D4DC3C7C52D}"/>
              </a:ext>
            </a:extLst>
          </p:cNvPr>
          <p:cNvSpPr txBox="1"/>
          <p:nvPr/>
        </p:nvSpPr>
        <p:spPr>
          <a:xfrm>
            <a:off x="4736592" y="2252621"/>
            <a:ext cx="3939864" cy="1384995"/>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solidFill>
                  <a:prstClr val="white"/>
                </a:solidFill>
              </a:rPr>
              <a:t>If you are happy with the quality of care you receive and it would change to ensure things were more equal across South Yorkshire, Bassetlaw and Chesterfield, how would you feel about that?</a:t>
            </a:r>
          </a:p>
        </p:txBody>
      </p:sp>
      <p:pic>
        <p:nvPicPr>
          <p:cNvPr id="14" name="Picture 13">
            <a:extLst>
              <a:ext uri="{FF2B5EF4-FFF2-40B4-BE49-F238E27FC236}">
                <a16:creationId xmlns:a16="http://schemas.microsoft.com/office/drawing/2014/main" xmlns="" id="{36E35801-D942-4F31-80FB-014AF6E040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165" y="3688626"/>
            <a:ext cx="2789920" cy="2789920"/>
          </a:xfrm>
          <a:prstGeom prst="rect">
            <a:avLst/>
          </a:prstGeom>
        </p:spPr>
      </p:pic>
    </p:spTree>
    <p:extLst>
      <p:ext uri="{BB962C8B-B14F-4D97-AF65-F5344CB8AC3E}">
        <p14:creationId xmlns:p14="http://schemas.microsoft.com/office/powerpoint/2010/main" val="1398583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JS_coloured-backgrounds_White-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9" name="TextBox 18">
            <a:extLst>
              <a:ext uri="{FF2B5EF4-FFF2-40B4-BE49-F238E27FC236}">
                <a16:creationId xmlns:a16="http://schemas.microsoft.com/office/drawing/2014/main" xmlns="" id="{D25FF8B0-6BBC-4084-9B7A-E1E35D372AE2}"/>
              </a:ext>
            </a:extLst>
          </p:cNvPr>
          <p:cNvSpPr txBox="1"/>
          <p:nvPr/>
        </p:nvSpPr>
        <p:spPr>
          <a:xfrm>
            <a:off x="359769" y="1051860"/>
            <a:ext cx="8388695" cy="523220"/>
          </a:xfrm>
          <a:prstGeom prst="rect">
            <a:avLst/>
          </a:prstGeom>
          <a:noFill/>
        </p:spPr>
        <p:txBody>
          <a:bodyPr wrap="square" rtlCol="0">
            <a:spAutoFit/>
          </a:bodyPr>
          <a:lstStyle/>
          <a:p>
            <a:pPr lvl="0">
              <a:defRPr/>
            </a:pPr>
            <a:r>
              <a:rPr lang="en-US" sz="1400" dirty="0">
                <a:solidFill>
                  <a:srgbClr val="6D6E71"/>
                </a:solidFill>
                <a:latin typeface="Verdana"/>
              </a:rPr>
              <a:t>The two most important factors respondents considered when thinking about the quality of care were consistency in service delivery and staff ‘soft skills’</a:t>
            </a:r>
            <a:r>
              <a:rPr lang="en-US" sz="1400" dirty="0">
                <a:solidFill>
                  <a:srgbClr val="6D6E71"/>
                </a:solidFill>
              </a:rPr>
              <a:t>.</a:t>
            </a:r>
            <a:endParaRPr kumimoji="0" lang="en-US" sz="14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2" name="Title 4">
            <a:extLst>
              <a:ext uri="{FF2B5EF4-FFF2-40B4-BE49-F238E27FC236}">
                <a16:creationId xmlns:a16="http://schemas.microsoft.com/office/drawing/2014/main" xmlns="" id="{B635CBFF-2EB5-4494-BAFD-66DEED50674A}"/>
              </a:ext>
            </a:extLst>
          </p:cNvPr>
          <p:cNvSpPr txBox="1">
            <a:spLocks/>
          </p:cNvSpPr>
          <p:nvPr/>
        </p:nvSpPr>
        <p:spPr>
          <a:xfrm>
            <a:off x="323528" y="519063"/>
            <a:ext cx="8388696"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6D6E71"/>
                </a:solidFill>
                <a:latin typeface="Verdana" panose="020B0604030504040204" pitchFamily="34" charset="0"/>
                <a:ea typeface="Verdana" panose="020B0604030504040204" pitchFamily="34" charset="0"/>
                <a:cs typeface="Verdana" panose="020B0604030504040204" pitchFamily="34" charset="0"/>
              </a:rPr>
              <a:t>Quality of Care</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S</a:t>
            </a:r>
            <a:r>
              <a:rPr kumimoji="0" lang="en-GB" sz="2800" b="0" i="0" u="none" strike="noStrike" kern="1200" cap="none" spc="0" normalizeH="0" baseline="0" noProof="0" dirty="0" err="1">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urvey</a:t>
            </a:r>
            <a:endPar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Slide Number Placeholder 3">
            <a:extLst>
              <a:ext uri="{FF2B5EF4-FFF2-40B4-BE49-F238E27FC236}">
                <a16:creationId xmlns:a16="http://schemas.microsoft.com/office/drawing/2014/main" xmlns="" id="{C140ECAE-4FBE-0343-94DF-B27BEB52B94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xmlns="" id="{79C75BDD-332F-7540-94B8-3190E85D7E21}"/>
              </a:ext>
            </a:extLst>
          </p:cNvPr>
          <p:cNvSpPr/>
          <p:nvPr/>
        </p:nvSpPr>
        <p:spPr>
          <a:xfrm>
            <a:off x="501658" y="6380505"/>
            <a:ext cx="8325349"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Verdana"/>
                <a:ea typeface="+mn-ea"/>
                <a:cs typeface="+mn-cs"/>
              </a:rPr>
              <a:t>Base: All respondents (77 respondents submitted answers).</a:t>
            </a:r>
          </a:p>
        </p:txBody>
      </p:sp>
      <p:graphicFrame>
        <p:nvGraphicFramePr>
          <p:cNvPr id="8" name="Chart 7">
            <a:extLst>
              <a:ext uri="{FF2B5EF4-FFF2-40B4-BE49-F238E27FC236}">
                <a16:creationId xmlns:a16="http://schemas.microsoft.com/office/drawing/2014/main" xmlns="" id="{F0498036-6B75-49A5-9586-11A4A1D06D26}"/>
              </a:ext>
            </a:extLst>
          </p:cNvPr>
          <p:cNvGraphicFramePr/>
          <p:nvPr>
            <p:extLst>
              <p:ext uri="{D42A27DB-BD31-4B8C-83A1-F6EECF244321}">
                <p14:modId xmlns:p14="http://schemas.microsoft.com/office/powerpoint/2010/main" val="1208141088"/>
              </p:ext>
            </p:extLst>
          </p:nvPr>
        </p:nvGraphicFramePr>
        <p:xfrm>
          <a:off x="-617059" y="1487348"/>
          <a:ext cx="8799481" cy="4766376"/>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xmlns="" id="{10435948-FD62-4107-ADCF-68EB41E681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1702" y="4811697"/>
            <a:ext cx="1503648" cy="1503648"/>
          </a:xfrm>
          <a:prstGeom prst="rect">
            <a:avLst/>
          </a:prstGeom>
        </p:spPr>
      </p:pic>
    </p:spTree>
    <p:extLst>
      <p:ext uri="{BB962C8B-B14F-4D97-AF65-F5344CB8AC3E}">
        <p14:creationId xmlns:p14="http://schemas.microsoft.com/office/powerpoint/2010/main" val="1748578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F421E89-50C2-412E-B994-3099F66AA5E4}"/>
              </a:ext>
            </a:extLst>
          </p:cNvPr>
          <p:cNvSpPr/>
          <p:nvPr/>
        </p:nvSpPr>
        <p:spPr>
          <a:xfrm>
            <a:off x="408781" y="5482763"/>
            <a:ext cx="8303443" cy="856174"/>
          </a:xfrm>
          <a:prstGeom prst="rect">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prstClr val="white"/>
                </a:solidFill>
              </a:rPr>
              <a:t>A significant proportion of respondents insisted that the quality of care should be the same across all of the UK, regardless of geography or demographics. Others made the point that where variation exists in terms of access, available services or quality of care, the aim should be identify current best practice and raise the bar to that level rather than flatten out any differences to align with the lowest common denominator.</a:t>
            </a:r>
          </a:p>
        </p:txBody>
      </p:sp>
      <p:sp>
        <p:nvSpPr>
          <p:cNvPr id="4" name="Rectangle 3">
            <a:extLst>
              <a:ext uri="{FF2B5EF4-FFF2-40B4-BE49-F238E27FC236}">
                <a16:creationId xmlns:a16="http://schemas.microsoft.com/office/drawing/2014/main" xmlns="" id="{49F8DF16-121B-4A95-9FBB-0D2D4F54E875}"/>
              </a:ext>
            </a:extLst>
          </p:cNvPr>
          <p:cNvSpPr/>
          <p:nvPr/>
        </p:nvSpPr>
        <p:spPr>
          <a:xfrm>
            <a:off x="421481" y="1248658"/>
            <a:ext cx="8316143" cy="4095997"/>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1" name="Rounded Rectangle 14">
            <a:extLst>
              <a:ext uri="{FF2B5EF4-FFF2-40B4-BE49-F238E27FC236}">
                <a16:creationId xmlns:a16="http://schemas.microsoft.com/office/drawing/2014/main" xmlns="" id="{0D840550-F0D8-499B-8C3F-9B0CD83619CB}"/>
              </a:ext>
            </a:extLst>
          </p:cNvPr>
          <p:cNvSpPr/>
          <p:nvPr/>
        </p:nvSpPr>
        <p:spPr>
          <a:xfrm rot="21379877">
            <a:off x="299136" y="1164720"/>
            <a:ext cx="2559182" cy="365147"/>
          </a:xfrm>
          <a:prstGeom prst="roundRect">
            <a:avLst>
              <a:gd name="adj" fmla="val 0"/>
            </a:avLst>
          </a:prstGeom>
          <a:solidFill>
            <a:schemeClr val="tx2"/>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Verdana"/>
                <a:ea typeface="+mn-ea"/>
                <a:cs typeface="Verdana"/>
              </a:rPr>
              <a:t>Consistent quality of care</a:t>
            </a:r>
          </a:p>
        </p:txBody>
      </p:sp>
      <p:pic>
        <p:nvPicPr>
          <p:cNvPr id="17" name="Picture 16" descr="DJS_coloured-backgrounds_White-top.jpg">
            <a:extLst>
              <a:ext uri="{FF2B5EF4-FFF2-40B4-BE49-F238E27FC236}">
                <a16:creationId xmlns:a16="http://schemas.microsoft.com/office/drawing/2014/main" xmlns="" id="{E233E4FC-1052-704A-AC68-CF1070C710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8" name="Title 4">
            <a:extLst>
              <a:ext uri="{FF2B5EF4-FFF2-40B4-BE49-F238E27FC236}">
                <a16:creationId xmlns:a16="http://schemas.microsoft.com/office/drawing/2014/main" xmlns="" id="{3EBF9D46-9FDA-F441-B737-647B1BCD7D4C}"/>
              </a:ext>
            </a:extLst>
          </p:cNvPr>
          <p:cNvSpPr txBox="1">
            <a:spLocks/>
          </p:cNvSpPr>
          <p:nvPr/>
        </p:nvSpPr>
        <p:spPr>
          <a:xfrm>
            <a:off x="323528" y="519063"/>
            <a:ext cx="8388696"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Quality of Care</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S</a:t>
            </a:r>
            <a:r>
              <a:rPr kumimoji="0" lang="en-GB" sz="2800" b="0" i="0" u="none" strike="noStrike" kern="1200" cap="none" spc="0" normalizeH="0" baseline="0" noProof="0" dirty="0" err="1">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urvey</a:t>
            </a:r>
            <a:endPar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Slide Number Placeholder 3">
            <a:extLst>
              <a:ext uri="{FF2B5EF4-FFF2-40B4-BE49-F238E27FC236}">
                <a16:creationId xmlns:a16="http://schemas.microsoft.com/office/drawing/2014/main" xmlns="" id="{B8924E42-CC4D-FD43-AA38-27DD8AE477AC}"/>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30" name="Speech Bubble: Rectangle with Corners Rounded 29">
            <a:extLst>
              <a:ext uri="{FF2B5EF4-FFF2-40B4-BE49-F238E27FC236}">
                <a16:creationId xmlns:a16="http://schemas.microsoft.com/office/drawing/2014/main" xmlns="" id="{A901A784-02B8-45EA-8D8B-19C8ABEB8E66}"/>
              </a:ext>
            </a:extLst>
          </p:cNvPr>
          <p:cNvSpPr/>
          <p:nvPr/>
        </p:nvSpPr>
        <p:spPr>
          <a:xfrm>
            <a:off x="5995360" y="1456249"/>
            <a:ext cx="2537397" cy="1226998"/>
          </a:xfrm>
          <a:prstGeom prst="wedgeRoundRectCallout">
            <a:avLst>
              <a:gd name="adj1" fmla="val -57569"/>
              <a:gd name="adj2" fmla="val -65158"/>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ea typeface="+mn-ea"/>
                <a:cs typeface="+mn-cs"/>
              </a:rPr>
              <a:t>“I think everyone should have the same quality of care, i.e. good-excellent. All areas should reach this standard. It should be the same wherever you go.”</a:t>
            </a:r>
          </a:p>
        </p:txBody>
      </p:sp>
      <p:sp>
        <p:nvSpPr>
          <p:cNvPr id="31" name="Speech Bubble: Rectangle with Corners Rounded 30">
            <a:extLst>
              <a:ext uri="{FF2B5EF4-FFF2-40B4-BE49-F238E27FC236}">
                <a16:creationId xmlns:a16="http://schemas.microsoft.com/office/drawing/2014/main" xmlns="" id="{03916037-602C-4F57-B2AB-CC70F5C88BAD}"/>
              </a:ext>
            </a:extLst>
          </p:cNvPr>
          <p:cNvSpPr/>
          <p:nvPr/>
        </p:nvSpPr>
        <p:spPr>
          <a:xfrm>
            <a:off x="933541" y="1652304"/>
            <a:ext cx="2184095" cy="746154"/>
          </a:xfrm>
          <a:prstGeom prst="wedgeRoundRectCallout">
            <a:avLst>
              <a:gd name="adj1" fmla="val -66196"/>
              <a:gd name="adj2" fmla="val -4632"/>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a:t>
            </a:r>
            <a:r>
              <a:rPr lang="en-US" sz="1100" dirty="0">
                <a:solidFill>
                  <a:srgbClr val="6D6E71"/>
                </a:solidFill>
              </a:rPr>
              <a:t>Wherever you live, the quality of care should be the same. [It shouldn’t be] a postcode lottery.</a:t>
            </a:r>
            <a:r>
              <a:rPr kumimoji="0" lang="en-GB" sz="1100" b="0" i="0" u="none" strike="noStrike" kern="1200" cap="none" spc="0" normalizeH="0" baseline="0" noProof="0" dirty="0">
                <a:ln>
                  <a:noFill/>
                </a:ln>
                <a:solidFill>
                  <a:srgbClr val="6D6E71"/>
                </a:solidFill>
                <a:effectLst/>
                <a:uLnTx/>
                <a:uFillTx/>
                <a:ea typeface="+mn-ea"/>
                <a:cs typeface="+mn-cs"/>
              </a:rPr>
              <a:t>”</a:t>
            </a:r>
          </a:p>
        </p:txBody>
      </p:sp>
      <p:sp>
        <p:nvSpPr>
          <p:cNvPr id="32" name="Speech Bubble: Rectangle with Corners Rounded 31">
            <a:extLst>
              <a:ext uri="{FF2B5EF4-FFF2-40B4-BE49-F238E27FC236}">
                <a16:creationId xmlns:a16="http://schemas.microsoft.com/office/drawing/2014/main" xmlns="" id="{EDE6FC8A-96CF-4406-B4DB-5311F884644B}"/>
              </a:ext>
            </a:extLst>
          </p:cNvPr>
          <p:cNvSpPr/>
          <p:nvPr/>
        </p:nvSpPr>
        <p:spPr>
          <a:xfrm>
            <a:off x="6207877" y="2795444"/>
            <a:ext cx="2238775" cy="923826"/>
          </a:xfrm>
          <a:prstGeom prst="wedgeRoundRectCallout">
            <a:avLst>
              <a:gd name="adj1" fmla="val 56678"/>
              <a:gd name="adj2" fmla="val -48569"/>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ea typeface="+mn-ea"/>
                <a:cs typeface="+mn-cs"/>
              </a:rPr>
              <a:t>“Being fair with everybody. You'd prefer everyone had equal [access to quality care].”</a:t>
            </a:r>
          </a:p>
        </p:txBody>
      </p:sp>
      <p:sp>
        <p:nvSpPr>
          <p:cNvPr id="33" name="Speech Bubble: Rectangle with Corners Rounded 32">
            <a:extLst>
              <a:ext uri="{FF2B5EF4-FFF2-40B4-BE49-F238E27FC236}">
                <a16:creationId xmlns:a16="http://schemas.microsoft.com/office/drawing/2014/main" xmlns="" id="{69992313-DCD2-42D9-A49A-E2A535F4BA2D}"/>
              </a:ext>
            </a:extLst>
          </p:cNvPr>
          <p:cNvSpPr/>
          <p:nvPr/>
        </p:nvSpPr>
        <p:spPr>
          <a:xfrm>
            <a:off x="611243" y="4491192"/>
            <a:ext cx="2024192" cy="694467"/>
          </a:xfrm>
          <a:prstGeom prst="wedgeRoundRectCallout">
            <a:avLst>
              <a:gd name="adj1" fmla="val 58208"/>
              <a:gd name="adj2" fmla="val 10693"/>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ea typeface="+mn-ea"/>
                <a:cs typeface="+mn-cs"/>
              </a:rPr>
              <a:t>“Quality of care must </a:t>
            </a:r>
            <a:r>
              <a:rPr lang="en-GB" sz="1100" dirty="0">
                <a:solidFill>
                  <a:srgbClr val="6D6E71"/>
                </a:solidFill>
              </a:rPr>
              <a:t>[follow] a </a:t>
            </a:r>
            <a:r>
              <a:rPr kumimoji="0" lang="en-GB" sz="1100" b="0" i="0" u="none" strike="noStrike" kern="1200" cap="none" spc="0" normalizeH="0" baseline="0" noProof="0" dirty="0">
                <a:ln>
                  <a:noFill/>
                </a:ln>
                <a:solidFill>
                  <a:srgbClr val="6D6E71"/>
                </a:solidFill>
                <a:effectLst/>
                <a:uLnTx/>
                <a:uFillTx/>
                <a:ea typeface="+mn-ea"/>
                <a:cs typeface="+mn-cs"/>
              </a:rPr>
              <a:t>universal standard for all ages.”</a:t>
            </a:r>
          </a:p>
        </p:txBody>
      </p:sp>
      <p:sp>
        <p:nvSpPr>
          <p:cNvPr id="34" name="Speech Bubble: Rectangle with Corners Rounded 33">
            <a:extLst>
              <a:ext uri="{FF2B5EF4-FFF2-40B4-BE49-F238E27FC236}">
                <a16:creationId xmlns:a16="http://schemas.microsoft.com/office/drawing/2014/main" xmlns="" id="{97206899-5043-4FAF-92B9-F5A31769F082}"/>
              </a:ext>
            </a:extLst>
          </p:cNvPr>
          <p:cNvSpPr/>
          <p:nvPr/>
        </p:nvSpPr>
        <p:spPr>
          <a:xfrm>
            <a:off x="519511" y="2557454"/>
            <a:ext cx="1904496" cy="1794733"/>
          </a:xfrm>
          <a:prstGeom prst="wedgeRoundRectCallout">
            <a:avLst>
              <a:gd name="adj1" fmla="val -43247"/>
              <a:gd name="adj2" fmla="val -59741"/>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a:t>
            </a:r>
            <a:r>
              <a:rPr lang="en-US" sz="1100" dirty="0">
                <a:solidFill>
                  <a:srgbClr val="6D6E71"/>
                </a:solidFill>
              </a:rPr>
              <a:t>Everyone should have the same care wherever they live. Do you mean my care would be worse so that other areas could be as bad? Doesn't sound good for anyone.</a:t>
            </a:r>
            <a:r>
              <a:rPr kumimoji="0" lang="en-GB" sz="1100" b="0" i="0" u="none" strike="noStrike" kern="1200" cap="none" spc="0" normalizeH="0" baseline="0" noProof="0" dirty="0">
                <a:ln>
                  <a:noFill/>
                </a:ln>
                <a:solidFill>
                  <a:srgbClr val="6D6E71"/>
                </a:solidFill>
                <a:effectLst/>
                <a:uLnTx/>
                <a:uFillTx/>
                <a:ea typeface="+mn-ea"/>
                <a:cs typeface="+mn-cs"/>
              </a:rPr>
              <a:t>”</a:t>
            </a:r>
          </a:p>
        </p:txBody>
      </p:sp>
      <p:sp>
        <p:nvSpPr>
          <p:cNvPr id="35" name="Speech Bubble: Rectangle with Corners Rounded 34">
            <a:extLst>
              <a:ext uri="{FF2B5EF4-FFF2-40B4-BE49-F238E27FC236}">
                <a16:creationId xmlns:a16="http://schemas.microsoft.com/office/drawing/2014/main" xmlns="" id="{8F6967BE-E312-4DEC-B842-687E840FEF81}"/>
              </a:ext>
            </a:extLst>
          </p:cNvPr>
          <p:cNvSpPr/>
          <p:nvPr/>
        </p:nvSpPr>
        <p:spPr>
          <a:xfrm>
            <a:off x="2722629" y="2812424"/>
            <a:ext cx="3272731" cy="1085718"/>
          </a:xfrm>
          <a:prstGeom prst="wedgeRoundRectCallout">
            <a:avLst>
              <a:gd name="adj1" fmla="val -52364"/>
              <a:gd name="adj2" fmla="val 66898"/>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a:t>
            </a:r>
            <a:r>
              <a:rPr lang="en-US" sz="1100" dirty="0">
                <a:solidFill>
                  <a:srgbClr val="6D6E71"/>
                </a:solidFill>
              </a:rPr>
              <a:t>Some years ago I spent five weeks in a hospital ward (not local) and had a very good experience. One year later I spent 7 days (in a different ward) and I could not wait to go home.</a:t>
            </a:r>
            <a:r>
              <a:rPr kumimoji="0" lang="en-GB" sz="1100" b="0" i="0" u="none" strike="noStrike" kern="1200" cap="none" spc="0" normalizeH="0" baseline="0" noProof="0" dirty="0">
                <a:ln>
                  <a:noFill/>
                </a:ln>
                <a:solidFill>
                  <a:srgbClr val="6D6E71"/>
                </a:solidFill>
                <a:effectLst/>
                <a:uLnTx/>
                <a:uFillTx/>
                <a:ea typeface="+mn-ea"/>
                <a:cs typeface="+mn-cs"/>
              </a:rPr>
              <a:t>”</a:t>
            </a:r>
          </a:p>
        </p:txBody>
      </p:sp>
      <p:sp>
        <p:nvSpPr>
          <p:cNvPr id="36" name="Speech Bubble: Rectangle with Corners Rounded 35">
            <a:extLst>
              <a:ext uri="{FF2B5EF4-FFF2-40B4-BE49-F238E27FC236}">
                <a16:creationId xmlns:a16="http://schemas.microsoft.com/office/drawing/2014/main" xmlns="" id="{093578BA-CEEF-4213-B0D2-3E911B3449C9}"/>
              </a:ext>
            </a:extLst>
          </p:cNvPr>
          <p:cNvSpPr/>
          <p:nvPr/>
        </p:nvSpPr>
        <p:spPr>
          <a:xfrm>
            <a:off x="3482078" y="1381075"/>
            <a:ext cx="2184095" cy="1162851"/>
          </a:xfrm>
          <a:prstGeom prst="wedgeRoundRectCallout">
            <a:avLst>
              <a:gd name="adj1" fmla="val -63757"/>
              <a:gd name="adj2" fmla="val 38200"/>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a:t>
            </a:r>
            <a:r>
              <a:rPr lang="en-US" sz="1100" dirty="0">
                <a:solidFill>
                  <a:srgbClr val="6D6E71"/>
                </a:solidFill>
              </a:rPr>
              <a:t>Always treat people how you wish to be treated. [It should be about] quality not quantity…Care should be the same across the whole area.</a:t>
            </a:r>
            <a:r>
              <a:rPr kumimoji="0" lang="en-GB" sz="1100" b="0" i="0" u="none" strike="noStrike" kern="1200" cap="none" spc="0" normalizeH="0" baseline="0" noProof="0" dirty="0">
                <a:ln>
                  <a:noFill/>
                </a:ln>
                <a:solidFill>
                  <a:srgbClr val="6D6E71"/>
                </a:solidFill>
                <a:effectLst/>
                <a:uLnTx/>
                <a:uFillTx/>
                <a:ea typeface="+mn-ea"/>
                <a:cs typeface="+mn-cs"/>
              </a:rPr>
              <a:t>”</a:t>
            </a:r>
          </a:p>
        </p:txBody>
      </p:sp>
      <p:sp>
        <p:nvSpPr>
          <p:cNvPr id="37" name="Speech Bubble: Rectangle with Corners Rounded 36">
            <a:extLst>
              <a:ext uri="{FF2B5EF4-FFF2-40B4-BE49-F238E27FC236}">
                <a16:creationId xmlns:a16="http://schemas.microsoft.com/office/drawing/2014/main" xmlns="" id="{542E7076-381D-4AE6-96AA-87C53D63005B}"/>
              </a:ext>
            </a:extLst>
          </p:cNvPr>
          <p:cNvSpPr/>
          <p:nvPr/>
        </p:nvSpPr>
        <p:spPr>
          <a:xfrm>
            <a:off x="3188962" y="4133236"/>
            <a:ext cx="3417630" cy="1126609"/>
          </a:xfrm>
          <a:prstGeom prst="wedgeRoundRectCallout">
            <a:avLst>
              <a:gd name="adj1" fmla="val -63757"/>
              <a:gd name="adj2" fmla="val 38200"/>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a:t>
            </a:r>
            <a:r>
              <a:rPr lang="en-US" sz="1100" dirty="0">
                <a:solidFill>
                  <a:srgbClr val="6D6E71"/>
                </a:solidFill>
              </a:rPr>
              <a:t>I think care should be the same across [all] areas…I wouldn't want to end up with a worse service or [fewer] services…I think investment should be made where there are inequalities.</a:t>
            </a:r>
            <a:r>
              <a:rPr kumimoji="0" lang="en-GB" sz="1100" b="0" i="0" u="none" strike="noStrike" kern="1200" cap="none" spc="0" normalizeH="0" baseline="0" noProof="0" dirty="0">
                <a:ln>
                  <a:noFill/>
                </a:ln>
                <a:solidFill>
                  <a:srgbClr val="6D6E71"/>
                </a:solidFill>
                <a:effectLst/>
                <a:uLnTx/>
                <a:uFillTx/>
                <a:ea typeface="+mn-ea"/>
                <a:cs typeface="+mn-cs"/>
              </a:rPr>
              <a:t>”</a:t>
            </a:r>
          </a:p>
        </p:txBody>
      </p:sp>
      <p:sp>
        <p:nvSpPr>
          <p:cNvPr id="38" name="Speech Bubble: Rectangle with Corners Rounded 37">
            <a:extLst>
              <a:ext uri="{FF2B5EF4-FFF2-40B4-BE49-F238E27FC236}">
                <a16:creationId xmlns:a16="http://schemas.microsoft.com/office/drawing/2014/main" xmlns="" id="{82C4651A-10D5-4ACF-AB87-F9DE7ACE4BC9}"/>
              </a:ext>
            </a:extLst>
          </p:cNvPr>
          <p:cNvSpPr/>
          <p:nvPr/>
        </p:nvSpPr>
        <p:spPr>
          <a:xfrm>
            <a:off x="6825159" y="3934122"/>
            <a:ext cx="1707598" cy="1251537"/>
          </a:xfrm>
          <a:prstGeom prst="wedgeRoundRectCallout">
            <a:avLst>
              <a:gd name="adj1" fmla="val -47120"/>
              <a:gd name="adj2" fmla="val 64446"/>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a:t>
            </a:r>
            <a:r>
              <a:rPr lang="en-US" sz="1100" dirty="0">
                <a:solidFill>
                  <a:srgbClr val="6D6E71"/>
                </a:solidFill>
              </a:rPr>
              <a:t>All care should be of the highest quality and not representative of finances available.</a:t>
            </a:r>
            <a:r>
              <a:rPr kumimoji="0" lang="en-GB" sz="1100" b="0" i="0" u="none" strike="noStrike" kern="1200" cap="none" spc="0" normalizeH="0" baseline="0" noProof="0" dirty="0">
                <a:ln>
                  <a:noFill/>
                </a:ln>
                <a:solidFill>
                  <a:srgbClr val="6D6E71"/>
                </a:solidFill>
                <a:effectLst/>
                <a:uLnTx/>
                <a:uFillTx/>
                <a:ea typeface="+mn-ea"/>
                <a:cs typeface="+mn-cs"/>
              </a:rPr>
              <a:t>”</a:t>
            </a:r>
          </a:p>
        </p:txBody>
      </p:sp>
    </p:spTree>
    <p:extLst>
      <p:ext uri="{BB962C8B-B14F-4D97-AF65-F5344CB8AC3E}">
        <p14:creationId xmlns:p14="http://schemas.microsoft.com/office/powerpoint/2010/main" val="3841311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6CF76CD4-6A8A-43CB-AC96-062236812F25}"/>
              </a:ext>
            </a:extLst>
          </p:cNvPr>
          <p:cNvSpPr/>
          <p:nvPr/>
        </p:nvSpPr>
        <p:spPr>
          <a:xfrm>
            <a:off x="396083" y="1331087"/>
            <a:ext cx="4091191" cy="3848990"/>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9" name="Rectangle 18">
            <a:extLst>
              <a:ext uri="{FF2B5EF4-FFF2-40B4-BE49-F238E27FC236}">
                <a16:creationId xmlns:a16="http://schemas.microsoft.com/office/drawing/2014/main" xmlns="" id="{81CD75E7-0310-437D-BE34-945A004B7D91}"/>
              </a:ext>
            </a:extLst>
          </p:cNvPr>
          <p:cNvSpPr/>
          <p:nvPr/>
        </p:nvSpPr>
        <p:spPr>
          <a:xfrm>
            <a:off x="4668253" y="1331087"/>
            <a:ext cx="4008052" cy="3848990"/>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7" name="Rounded Rectangle 14">
            <a:extLst>
              <a:ext uri="{FF2B5EF4-FFF2-40B4-BE49-F238E27FC236}">
                <a16:creationId xmlns:a16="http://schemas.microsoft.com/office/drawing/2014/main" xmlns="" id="{5868AD08-B7FB-44F3-962E-B3BEBB1B5BC7}"/>
              </a:ext>
            </a:extLst>
          </p:cNvPr>
          <p:cNvSpPr/>
          <p:nvPr/>
        </p:nvSpPr>
        <p:spPr>
          <a:xfrm rot="21369118">
            <a:off x="4497738" y="1165740"/>
            <a:ext cx="3544797" cy="430948"/>
          </a:xfrm>
          <a:prstGeom prst="roundRect">
            <a:avLst>
              <a:gd name="adj" fmla="val 0"/>
            </a:avLst>
          </a:prstGeom>
          <a:solidFill>
            <a:schemeClr val="tx1"/>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Verdana"/>
                <a:ea typeface="+mn-ea"/>
                <a:cs typeface="Verdana"/>
              </a:rPr>
              <a:t>Staff knowledge/professionalism</a:t>
            </a:r>
          </a:p>
        </p:txBody>
      </p:sp>
      <p:sp>
        <p:nvSpPr>
          <p:cNvPr id="16" name="Rounded Rectangle 14">
            <a:extLst>
              <a:ext uri="{FF2B5EF4-FFF2-40B4-BE49-F238E27FC236}">
                <a16:creationId xmlns:a16="http://schemas.microsoft.com/office/drawing/2014/main" xmlns="" id="{7144DD89-2432-4A86-8512-98D069D908FE}"/>
              </a:ext>
            </a:extLst>
          </p:cNvPr>
          <p:cNvSpPr/>
          <p:nvPr/>
        </p:nvSpPr>
        <p:spPr>
          <a:xfrm rot="21412765">
            <a:off x="342264" y="1256879"/>
            <a:ext cx="2213162" cy="398325"/>
          </a:xfrm>
          <a:prstGeom prst="roundRect">
            <a:avLst>
              <a:gd name="adj" fmla="val 0"/>
            </a:avLst>
          </a:prstGeom>
          <a:solidFill>
            <a:schemeClr val="tx2"/>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300" b="1" dirty="0">
                <a:solidFill>
                  <a:prstClr val="white"/>
                </a:solidFill>
                <a:cs typeface="Verdana"/>
              </a:rPr>
              <a:t>Compassionate staff</a:t>
            </a:r>
          </a:p>
        </p:txBody>
      </p:sp>
      <p:sp>
        <p:nvSpPr>
          <p:cNvPr id="20" name="Rectangle 19">
            <a:extLst>
              <a:ext uri="{FF2B5EF4-FFF2-40B4-BE49-F238E27FC236}">
                <a16:creationId xmlns:a16="http://schemas.microsoft.com/office/drawing/2014/main" xmlns="" id="{5C91C454-DBA7-43D8-9B13-CD039BAE5B11}"/>
              </a:ext>
            </a:extLst>
          </p:cNvPr>
          <p:cNvSpPr/>
          <p:nvPr/>
        </p:nvSpPr>
        <p:spPr>
          <a:xfrm>
            <a:off x="4593276" y="5302904"/>
            <a:ext cx="4008052" cy="993080"/>
          </a:xfrm>
          <a:prstGeom prst="rect">
            <a:avLst/>
          </a:prstGeom>
          <a:solidFill>
            <a:schemeClr val="tx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prstClr val="white"/>
                </a:solidFill>
              </a:rPr>
              <a:t>Although responses focused on the importance of soft skills , it was clear that knowledge, professionalism and technical expertise were top-of-mind and just as important qualities for some respondents. </a:t>
            </a:r>
          </a:p>
        </p:txBody>
      </p:sp>
      <p:sp>
        <p:nvSpPr>
          <p:cNvPr id="21" name="Rectangle 20">
            <a:extLst>
              <a:ext uri="{FF2B5EF4-FFF2-40B4-BE49-F238E27FC236}">
                <a16:creationId xmlns:a16="http://schemas.microsoft.com/office/drawing/2014/main" xmlns="" id="{1CFE28E5-0BD1-42AD-8313-48D90CE6BA07}"/>
              </a:ext>
            </a:extLst>
          </p:cNvPr>
          <p:cNvSpPr/>
          <p:nvPr/>
        </p:nvSpPr>
        <p:spPr>
          <a:xfrm>
            <a:off x="396081" y="5289631"/>
            <a:ext cx="4091191" cy="1006354"/>
          </a:xfrm>
          <a:prstGeom prst="rect">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prstClr val="white"/>
                </a:solidFill>
              </a:rPr>
              <a:t>Some respondents felt that dignity and compassion were the underpinning values of high quality care and should therefore be central to how healthcare staff behave when dealing with their patients. </a:t>
            </a:r>
            <a:endParaRPr kumimoji="0" lang="en-US" sz="11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Picture 13" descr="DJS_coloured-backgrounds_White-top.jpg">
            <a:extLst>
              <a:ext uri="{FF2B5EF4-FFF2-40B4-BE49-F238E27FC236}">
                <a16:creationId xmlns:a16="http://schemas.microsoft.com/office/drawing/2014/main" xmlns="" id="{B6BE07CD-D7DD-4B4B-931C-4762BE0409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5" name="Title 4">
            <a:extLst>
              <a:ext uri="{FF2B5EF4-FFF2-40B4-BE49-F238E27FC236}">
                <a16:creationId xmlns:a16="http://schemas.microsoft.com/office/drawing/2014/main" xmlns="" id="{54CADDC8-A074-CA48-B027-267137793384}"/>
              </a:ext>
            </a:extLst>
          </p:cNvPr>
          <p:cNvSpPr txBox="1">
            <a:spLocks/>
          </p:cNvSpPr>
          <p:nvPr/>
        </p:nvSpPr>
        <p:spPr>
          <a:xfrm>
            <a:off x="323528" y="519063"/>
            <a:ext cx="8388696"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Quality of Care</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S</a:t>
            </a:r>
            <a:r>
              <a:rPr kumimoji="0" lang="en-GB" sz="2800" b="0" i="0" u="none" strike="noStrike" kern="1200" cap="none" spc="0" normalizeH="0" baseline="0" noProof="0" dirty="0" err="1">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urvey</a:t>
            </a:r>
            <a:endPar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 name="Slide Number Placeholder 3">
            <a:extLst>
              <a:ext uri="{FF2B5EF4-FFF2-40B4-BE49-F238E27FC236}">
                <a16:creationId xmlns:a16="http://schemas.microsoft.com/office/drawing/2014/main" xmlns="" id="{41CB3F54-C980-E34C-BF24-EC2773029C3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29" name="Speech Bubble: Rectangle with Corners Rounded 28">
            <a:extLst>
              <a:ext uri="{FF2B5EF4-FFF2-40B4-BE49-F238E27FC236}">
                <a16:creationId xmlns:a16="http://schemas.microsoft.com/office/drawing/2014/main" xmlns="" id="{9AFDE100-F7E6-4F10-A746-FEAB1B50A1A8}"/>
              </a:ext>
            </a:extLst>
          </p:cNvPr>
          <p:cNvSpPr/>
          <p:nvPr/>
        </p:nvSpPr>
        <p:spPr>
          <a:xfrm>
            <a:off x="5444870" y="1709191"/>
            <a:ext cx="3065250" cy="586228"/>
          </a:xfrm>
          <a:prstGeom prst="wedgeRoundRectCallout">
            <a:avLst>
              <a:gd name="adj1" fmla="val -60827"/>
              <a:gd name="adj2" fmla="val -1532"/>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Care needs to be personal, those delivering the care should be friendly, professional and knowledgeable.</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36" name="Speech Bubble: Rectangle with Corners Rounded 35">
            <a:extLst>
              <a:ext uri="{FF2B5EF4-FFF2-40B4-BE49-F238E27FC236}">
                <a16:creationId xmlns:a16="http://schemas.microsoft.com/office/drawing/2014/main" xmlns="" id="{D461FBCA-7AF6-45CA-B091-AC2BA2BBC1B0}"/>
              </a:ext>
            </a:extLst>
          </p:cNvPr>
          <p:cNvSpPr/>
          <p:nvPr/>
        </p:nvSpPr>
        <p:spPr>
          <a:xfrm>
            <a:off x="4791651" y="2385457"/>
            <a:ext cx="3751518" cy="900740"/>
          </a:xfrm>
          <a:prstGeom prst="wedgeRoundRectCallout">
            <a:avLst>
              <a:gd name="adj1" fmla="val 48174"/>
              <a:gd name="adj2" fmla="val -21912"/>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“I’d like </a:t>
            </a:r>
            <a:r>
              <a:rPr lang="en-US" sz="1100" dirty="0">
                <a:solidFill>
                  <a:srgbClr val="6D6E71"/>
                </a:solidFill>
                <a:latin typeface="Verdana"/>
              </a:rPr>
              <a:t>someone</a:t>
            </a:r>
            <a:r>
              <a:rPr lang="en-US" sz="1100" dirty="0">
                <a:solidFill>
                  <a:srgbClr val="6D6E71"/>
                </a:solidFill>
              </a:rPr>
              <a:t> who has the expertise to deal with you; someone that actually [wants to understand you and not] just put you off because they don't know what's wrong.</a:t>
            </a:r>
            <a:r>
              <a:rPr lang="en-GB" sz="1100" dirty="0">
                <a:solidFill>
                  <a:srgbClr val="6D6E71"/>
                </a:solidFill>
                <a:latin typeface="Verdana"/>
              </a:rPr>
              <a:t>”</a:t>
            </a:r>
            <a:endParaRPr kumimoji="0" lang="en-GB" sz="1100" b="0" i="0" u="none" strike="noStrike" kern="1200" cap="none" spc="0" normalizeH="0" baseline="0" noProof="0" dirty="0">
              <a:ln>
                <a:noFill/>
              </a:ln>
              <a:solidFill>
                <a:srgbClr val="6D6E71"/>
              </a:solidFill>
              <a:effectLst/>
              <a:uLnTx/>
              <a:uFillTx/>
              <a:latin typeface="Verdana"/>
              <a:ea typeface="+mn-ea"/>
              <a:cs typeface="+mn-cs"/>
            </a:endParaRPr>
          </a:p>
        </p:txBody>
      </p:sp>
      <p:sp>
        <p:nvSpPr>
          <p:cNvPr id="37" name="Speech Bubble: Rectangle with Corners Rounded 36">
            <a:extLst>
              <a:ext uri="{FF2B5EF4-FFF2-40B4-BE49-F238E27FC236}">
                <a16:creationId xmlns:a16="http://schemas.microsoft.com/office/drawing/2014/main" xmlns="" id="{8AA70E4A-7569-46CA-B94C-1149E5089CE9}"/>
              </a:ext>
            </a:extLst>
          </p:cNvPr>
          <p:cNvSpPr/>
          <p:nvPr/>
        </p:nvSpPr>
        <p:spPr>
          <a:xfrm>
            <a:off x="4818771" y="3395751"/>
            <a:ext cx="3741757" cy="805231"/>
          </a:xfrm>
          <a:prstGeom prst="wedgeRoundRectCallout">
            <a:avLst>
              <a:gd name="adj1" fmla="val -47132"/>
              <a:gd name="adj2" fmla="val -42773"/>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Healthcare workers should have …understanding/ empathy, be non-judgmental, non-patronizing…have knowledge and expertise…to provide the care I need.</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38" name="Speech Bubble: Rectangle with Corners Rounded 37">
            <a:extLst>
              <a:ext uri="{FF2B5EF4-FFF2-40B4-BE49-F238E27FC236}">
                <a16:creationId xmlns:a16="http://schemas.microsoft.com/office/drawing/2014/main" xmlns="" id="{AD1C2C4F-62D5-4408-B44E-2FA9F2E083D8}"/>
              </a:ext>
            </a:extLst>
          </p:cNvPr>
          <p:cNvSpPr/>
          <p:nvPr/>
        </p:nvSpPr>
        <p:spPr>
          <a:xfrm>
            <a:off x="4818774" y="4287914"/>
            <a:ext cx="3751518" cy="805231"/>
          </a:xfrm>
          <a:prstGeom prst="wedgeRoundRectCallout">
            <a:avLst>
              <a:gd name="adj1" fmla="val -34113"/>
              <a:gd name="adj2" fmla="val 61098"/>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“I </a:t>
            </a:r>
            <a:r>
              <a:rPr lang="en-US" sz="1100" dirty="0">
                <a:solidFill>
                  <a:srgbClr val="6D6E71"/>
                </a:solidFill>
                <a:latin typeface="Verdana"/>
              </a:rPr>
              <a:t> n</a:t>
            </a:r>
            <a:r>
              <a:rPr lang="en-US" sz="1100" dirty="0">
                <a:solidFill>
                  <a:srgbClr val="6D6E71"/>
                </a:solidFill>
              </a:rPr>
              <a:t>eed to have confidence in the staff - very aware of staff when I take my children - I want to feel that the staff are proficient and can look after my children properly</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34" name="Speech Bubble: Rectangle with Corners Rounded 33">
            <a:extLst>
              <a:ext uri="{FF2B5EF4-FFF2-40B4-BE49-F238E27FC236}">
                <a16:creationId xmlns:a16="http://schemas.microsoft.com/office/drawing/2014/main" xmlns="" id="{CE8E573D-5DD0-482C-A002-A86D11D5C920}"/>
              </a:ext>
            </a:extLst>
          </p:cNvPr>
          <p:cNvSpPr/>
          <p:nvPr/>
        </p:nvSpPr>
        <p:spPr>
          <a:xfrm>
            <a:off x="662752" y="1822969"/>
            <a:ext cx="1849595" cy="891548"/>
          </a:xfrm>
          <a:prstGeom prst="wedgeRoundRectCallout">
            <a:avLst>
              <a:gd name="adj1" fmla="val -58828"/>
              <a:gd name="adj2" fmla="val -29512"/>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ea typeface="+mn-ea"/>
                <a:cs typeface="+mn-cs"/>
              </a:rPr>
              <a:t>“Safe care by compassionate professionals makes all the difference.”</a:t>
            </a:r>
          </a:p>
        </p:txBody>
      </p:sp>
      <p:sp>
        <p:nvSpPr>
          <p:cNvPr id="41" name="Speech Bubble: Rectangle with Corners Rounded 40">
            <a:extLst>
              <a:ext uri="{FF2B5EF4-FFF2-40B4-BE49-F238E27FC236}">
                <a16:creationId xmlns:a16="http://schemas.microsoft.com/office/drawing/2014/main" xmlns="" id="{93278CE9-553F-4E64-BAC4-F90CAFA857C9}"/>
              </a:ext>
            </a:extLst>
          </p:cNvPr>
          <p:cNvSpPr/>
          <p:nvPr/>
        </p:nvSpPr>
        <p:spPr>
          <a:xfrm>
            <a:off x="552463" y="4067775"/>
            <a:ext cx="3813611" cy="995779"/>
          </a:xfrm>
          <a:prstGeom prst="wedgeRoundRectCallout">
            <a:avLst>
              <a:gd name="adj1" fmla="val 57082"/>
              <a:gd name="adj2" fmla="val -32831"/>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chemeClr val="tx1"/>
                </a:solidFill>
                <a:effectLst/>
                <a:uLnTx/>
                <a:uFillTx/>
                <a:ea typeface="+mn-ea"/>
                <a:cs typeface="+mn-cs"/>
              </a:rPr>
              <a:t>“W</a:t>
            </a:r>
            <a:r>
              <a:rPr lang="en-US" sz="1100" dirty="0">
                <a:solidFill>
                  <a:schemeClr val="tx1"/>
                </a:solidFill>
              </a:rPr>
              <a:t>hen it has been good it's because caring people have got me in and treated me quickly….Caring and kindness goes a long way. I've met some very grumpy nurses and doctors. Don't know why they do the job</a:t>
            </a:r>
            <a:r>
              <a:rPr kumimoji="0" lang="en-GB" sz="1100" b="0" i="0" u="none" strike="noStrike" kern="1200" cap="none" spc="0" normalizeH="0" baseline="0" noProof="0" dirty="0">
                <a:ln>
                  <a:noFill/>
                </a:ln>
                <a:solidFill>
                  <a:schemeClr val="tx1"/>
                </a:solidFill>
                <a:effectLst/>
                <a:uLnTx/>
                <a:uFillTx/>
                <a:ea typeface="+mn-ea"/>
                <a:cs typeface="+mn-cs"/>
              </a:rPr>
              <a:t>.”</a:t>
            </a:r>
          </a:p>
        </p:txBody>
      </p:sp>
      <p:sp>
        <p:nvSpPr>
          <p:cNvPr id="42" name="Speech Bubble: Rectangle with Corners Rounded 41">
            <a:extLst>
              <a:ext uri="{FF2B5EF4-FFF2-40B4-BE49-F238E27FC236}">
                <a16:creationId xmlns:a16="http://schemas.microsoft.com/office/drawing/2014/main" xmlns="" id="{E0526D18-0F18-4A7D-AE03-6B28F19BF8A3}"/>
              </a:ext>
            </a:extLst>
          </p:cNvPr>
          <p:cNvSpPr/>
          <p:nvPr/>
        </p:nvSpPr>
        <p:spPr>
          <a:xfrm>
            <a:off x="557442" y="2942325"/>
            <a:ext cx="1218401" cy="995778"/>
          </a:xfrm>
          <a:prstGeom prst="wedgeRoundRectCallout">
            <a:avLst>
              <a:gd name="adj1" fmla="val -63757"/>
              <a:gd name="adj2" fmla="val 38200"/>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ea typeface="+mn-ea"/>
                <a:cs typeface="+mn-cs"/>
              </a:rPr>
              <a:t>“Staff moral affects the quality of care.”</a:t>
            </a:r>
          </a:p>
        </p:txBody>
      </p:sp>
      <p:sp>
        <p:nvSpPr>
          <p:cNvPr id="43" name="Speech Bubble: Rectangle with Corners Rounded 42">
            <a:extLst>
              <a:ext uri="{FF2B5EF4-FFF2-40B4-BE49-F238E27FC236}">
                <a16:creationId xmlns:a16="http://schemas.microsoft.com/office/drawing/2014/main" xmlns="" id="{F7288F37-5F17-4D5B-858B-548E3D74E178}"/>
              </a:ext>
            </a:extLst>
          </p:cNvPr>
          <p:cNvSpPr/>
          <p:nvPr/>
        </p:nvSpPr>
        <p:spPr>
          <a:xfrm>
            <a:off x="1866333" y="2942325"/>
            <a:ext cx="2468124" cy="1005322"/>
          </a:xfrm>
          <a:prstGeom prst="wedgeRoundRectCallout">
            <a:avLst>
              <a:gd name="adj1" fmla="val -37260"/>
              <a:gd name="adj2" fmla="val -40336"/>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ea typeface="+mn-ea"/>
                <a:cs typeface="+mn-cs"/>
              </a:rPr>
              <a:t> </a:t>
            </a:r>
            <a:r>
              <a:rPr lang="en-GB" sz="1100" dirty="0">
                <a:solidFill>
                  <a:srgbClr val="6D6E71"/>
                </a:solidFill>
              </a:rPr>
              <a:t>“Quality </a:t>
            </a:r>
            <a:r>
              <a:rPr kumimoji="0" lang="en-GB" sz="1100" b="0" i="0" u="none" strike="noStrike" kern="1200" cap="none" spc="0" normalizeH="0" baseline="0" noProof="0" dirty="0">
                <a:ln>
                  <a:noFill/>
                </a:ln>
                <a:solidFill>
                  <a:srgbClr val="6D6E71"/>
                </a:solidFill>
                <a:effectLst/>
                <a:uLnTx/>
                <a:uFillTx/>
                <a:ea typeface="+mn-ea"/>
                <a:cs typeface="+mn-cs"/>
              </a:rPr>
              <a:t>is determined by a large number of factors mostly having to do the performance and attitude of clinicians and professionals.” </a:t>
            </a:r>
          </a:p>
        </p:txBody>
      </p:sp>
      <p:sp>
        <p:nvSpPr>
          <p:cNvPr id="44" name="Speech Bubble: Rectangle with Corners Rounded 43">
            <a:extLst>
              <a:ext uri="{FF2B5EF4-FFF2-40B4-BE49-F238E27FC236}">
                <a16:creationId xmlns:a16="http://schemas.microsoft.com/office/drawing/2014/main" xmlns="" id="{E9F5DC1E-DB98-47E9-9AC2-60540673FE92}"/>
              </a:ext>
            </a:extLst>
          </p:cNvPr>
          <p:cNvSpPr/>
          <p:nvPr/>
        </p:nvSpPr>
        <p:spPr>
          <a:xfrm>
            <a:off x="2719954" y="1467555"/>
            <a:ext cx="1676829" cy="1365216"/>
          </a:xfrm>
          <a:prstGeom prst="wedgeRoundRectCallout">
            <a:avLst>
              <a:gd name="adj1" fmla="val -40543"/>
              <a:gd name="adj2" fmla="val -62664"/>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“Care should be performed by people who care about users. It should be seen as a professional job.”</a:t>
            </a:r>
          </a:p>
        </p:txBody>
      </p:sp>
    </p:spTree>
    <p:extLst>
      <p:ext uri="{BB962C8B-B14F-4D97-AF65-F5344CB8AC3E}">
        <p14:creationId xmlns:p14="http://schemas.microsoft.com/office/powerpoint/2010/main" val="3774446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2A6497-DEE1-4A67-A91A-F4E6D753CC7B}"/>
              </a:ext>
            </a:extLst>
          </p:cNvPr>
          <p:cNvSpPr txBox="1"/>
          <p:nvPr/>
        </p:nvSpPr>
        <p:spPr>
          <a:xfrm>
            <a:off x="396081" y="895692"/>
            <a:ext cx="8351838" cy="1113905"/>
          </a:xfrm>
          <a:prstGeom prst="rect">
            <a:avLst/>
          </a:prstGeom>
        </p:spPr>
        <p:txBody>
          <a:bodyPr vert="horz" wrap="square" lIns="91440" tIns="45720" rIns="91440" bIns="45720" rtlCol="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GB" sz="1600" b="1" i="0" u="none" strike="noStrike" kern="1200" cap="none" spc="0" normalizeH="0" baseline="0" noProof="0" dirty="0">
              <a:ln>
                <a:noFill/>
              </a:ln>
              <a:solidFill>
                <a:srgbClr val="6D6E71"/>
              </a:solidFill>
              <a:effectLst/>
              <a:uLnTx/>
              <a:uFillTx/>
              <a:latin typeface="Verdana"/>
              <a:ea typeface="+mn-ea"/>
              <a:cs typeface="+mn-cs"/>
            </a:endParaRPr>
          </a:p>
        </p:txBody>
      </p:sp>
      <p:sp>
        <p:nvSpPr>
          <p:cNvPr id="7" name="TextBox 6">
            <a:extLst>
              <a:ext uri="{FF2B5EF4-FFF2-40B4-BE49-F238E27FC236}">
                <a16:creationId xmlns:a16="http://schemas.microsoft.com/office/drawing/2014/main" xmlns="" id="{FE1EC33A-620E-4BD8-86C0-DCFC741A55BF}"/>
              </a:ext>
            </a:extLst>
          </p:cNvPr>
          <p:cNvSpPr txBox="1"/>
          <p:nvPr/>
        </p:nvSpPr>
        <p:spPr>
          <a:xfrm>
            <a:off x="323529" y="1175554"/>
            <a:ext cx="4312640" cy="4355038"/>
          </a:xfrm>
          <a:prstGeom prst="rect">
            <a:avLst/>
          </a:prstGeom>
          <a:noFill/>
        </p:spPr>
        <p:txBody>
          <a:bodyPr wrap="square" rtlCol="0">
            <a:spAutoFit/>
          </a:bodyPr>
          <a:lstStyle/>
          <a:p>
            <a:pPr marL="177750" lvl="0" indent="-177750">
              <a:spcAft>
                <a:spcPts val="1000"/>
              </a:spcAft>
              <a:buFont typeface="Arial" panose="020B0604020202020204" pitchFamily="34" charset="0"/>
              <a:buChar char="•"/>
              <a:defRPr/>
            </a:pPr>
            <a:r>
              <a:rPr lang="en-US" sz="1200" dirty="0">
                <a:solidFill>
                  <a:srgbClr val="6D6E71"/>
                </a:solidFill>
              </a:rPr>
              <a:t>While it is clear from the responses that quality means different things to different people depending on their worldview, background and socio-economic circumstances, there was strong indication across the various groups that having caring and responsive staff was the most important factor in achieving good quality care.</a:t>
            </a:r>
          </a:p>
          <a:p>
            <a:pPr marL="177750" lvl="0" indent="-177750">
              <a:spcAft>
                <a:spcPts val="1000"/>
              </a:spcAft>
              <a:buFont typeface="Arial" panose="020B0604020202020204" pitchFamily="34" charset="0"/>
              <a:buChar char="•"/>
              <a:defRPr/>
            </a:pPr>
            <a:r>
              <a:rPr lang="en-US" sz="1200" dirty="0">
                <a:solidFill>
                  <a:srgbClr val="6D6E71"/>
                </a:solidFill>
              </a:rPr>
              <a:t>Indeed, several participants spoke highly of their experiences when interacting with compassionate and empathetic professionals.  </a:t>
            </a:r>
          </a:p>
          <a:p>
            <a:pPr marL="177750" lvl="0" indent="-177750">
              <a:spcAft>
                <a:spcPts val="1000"/>
              </a:spcAft>
              <a:buFont typeface="Arial" panose="020B0604020202020204" pitchFamily="34" charset="0"/>
              <a:buChar char="•"/>
              <a:defRPr/>
            </a:pPr>
            <a:r>
              <a:rPr lang="en-US" sz="1200" dirty="0">
                <a:solidFill>
                  <a:srgbClr val="6D6E71"/>
                </a:solidFill>
              </a:rPr>
              <a:t>Some participants felt that the quality of care was not always up to standards and not always consistent from location to location (some identified low staff morale while others cited a failure to adopt a consistent and coherent approach to quality as the root cause). </a:t>
            </a:r>
          </a:p>
          <a:p>
            <a:pPr marL="177750" lvl="0" indent="-177750">
              <a:spcAft>
                <a:spcPts val="1000"/>
              </a:spcAft>
              <a:buFont typeface="Arial" panose="020B0604020202020204" pitchFamily="34" charset="0"/>
              <a:buChar char="•"/>
              <a:defRPr/>
            </a:pPr>
            <a:r>
              <a:rPr lang="en-US" sz="1200" dirty="0">
                <a:solidFill>
                  <a:srgbClr val="6D6E71"/>
                </a:solidFill>
              </a:rPr>
              <a:t>Some participants discussed getting the right healthcare professional to talk to you and hear your story as something akin to a ‘postcode lottery’ (an analogy that was suggested by at least one survey respondent).</a:t>
            </a:r>
          </a:p>
        </p:txBody>
      </p:sp>
      <p:sp>
        <p:nvSpPr>
          <p:cNvPr id="9" name="Speech Bubble: Rectangle with Corners Rounded 8">
            <a:extLst>
              <a:ext uri="{FF2B5EF4-FFF2-40B4-BE49-F238E27FC236}">
                <a16:creationId xmlns:a16="http://schemas.microsoft.com/office/drawing/2014/main" xmlns="" id="{9BFB8CD1-A06E-491B-B6F7-7EAE499E6E1E}"/>
              </a:ext>
            </a:extLst>
          </p:cNvPr>
          <p:cNvSpPr/>
          <p:nvPr/>
        </p:nvSpPr>
        <p:spPr>
          <a:xfrm>
            <a:off x="5055630" y="1281190"/>
            <a:ext cx="1896862" cy="769334"/>
          </a:xfrm>
          <a:prstGeom prst="wedgeRoundRectCallout">
            <a:avLst>
              <a:gd name="adj1" fmla="val 32418"/>
              <a:gd name="adj2" fmla="val -70588"/>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srgbClr val="6D6E71"/>
                </a:solidFill>
              </a:rPr>
              <a:t>“I think that what is important is the way people speak to you.”</a:t>
            </a:r>
            <a:endParaRPr kumimoji="0" lang="en-GB" sz="1100" b="0" i="0" u="none" strike="noStrike" kern="1200" cap="none" spc="0" normalizeH="0" baseline="0" noProof="0" dirty="0">
              <a:ln>
                <a:noFill/>
              </a:ln>
              <a:solidFill>
                <a:srgbClr val="6D6E71"/>
              </a:solidFill>
              <a:effectLst/>
              <a:uLnTx/>
              <a:uFillTx/>
              <a:latin typeface="Verdana"/>
              <a:ea typeface="+mn-ea"/>
              <a:cs typeface="+mn-cs"/>
            </a:endParaRPr>
          </a:p>
        </p:txBody>
      </p:sp>
      <p:pic>
        <p:nvPicPr>
          <p:cNvPr id="11" name="Picture 10" descr="DJS_coloured-backgrounds_White-top.jpg">
            <a:extLst>
              <a:ext uri="{FF2B5EF4-FFF2-40B4-BE49-F238E27FC236}">
                <a16:creationId xmlns:a16="http://schemas.microsoft.com/office/drawing/2014/main" xmlns="" id="{B1575684-49F1-1B40-9EB3-20C300F98DA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2" name="Title 4">
            <a:extLst>
              <a:ext uri="{FF2B5EF4-FFF2-40B4-BE49-F238E27FC236}">
                <a16:creationId xmlns:a16="http://schemas.microsoft.com/office/drawing/2014/main" xmlns="" id="{04E58C6F-693C-C34F-8ED9-39C7E35D01BE}"/>
              </a:ext>
            </a:extLst>
          </p:cNvPr>
          <p:cNvSpPr txBox="1">
            <a:spLocks/>
          </p:cNvSpPr>
          <p:nvPr/>
        </p:nvSpPr>
        <p:spPr>
          <a:xfrm>
            <a:off x="323528" y="519063"/>
            <a:ext cx="8388696" cy="584775"/>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Quality of Care</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Groups</a:t>
            </a:r>
            <a:r>
              <a:rPr kumimoji="0" lang="en-GB" sz="32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GB" sz="32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Slide Number Placeholder 3">
            <a:extLst>
              <a:ext uri="{FF2B5EF4-FFF2-40B4-BE49-F238E27FC236}">
                <a16:creationId xmlns:a16="http://schemas.microsoft.com/office/drawing/2014/main" xmlns="" id="{5138A341-55D6-FD43-9DD3-240FF7A5AC3A}"/>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5" name="Speech Bubble: Rectangle with Corners Rounded 8">
            <a:extLst>
              <a:ext uri="{FF2B5EF4-FFF2-40B4-BE49-F238E27FC236}">
                <a16:creationId xmlns:a16="http://schemas.microsoft.com/office/drawing/2014/main" xmlns="" id="{476DC3AC-1404-CA44-9284-9B6C310610A2}"/>
              </a:ext>
            </a:extLst>
          </p:cNvPr>
          <p:cNvSpPr/>
          <p:nvPr/>
        </p:nvSpPr>
        <p:spPr>
          <a:xfrm>
            <a:off x="7165910" y="1079553"/>
            <a:ext cx="1546314" cy="959981"/>
          </a:xfrm>
          <a:prstGeom prst="wedgeRoundRectCallout">
            <a:avLst>
              <a:gd name="adj1" fmla="val -7761"/>
              <a:gd name="adj2" fmla="val 69193"/>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400" b="0" i="0" u="none" strike="noStrike" kern="1200" cap="none" spc="0" normalizeH="0" baseline="0" noProof="0" dirty="0">
                <a:ln>
                  <a:noFill/>
                </a:ln>
                <a:solidFill>
                  <a:srgbClr val="6D6E71"/>
                </a:solidFill>
                <a:effectLst/>
                <a:uLnTx/>
                <a:uFillTx/>
                <a:latin typeface="Verdana"/>
                <a:ea typeface="+mn-ea"/>
                <a:cs typeface="+mn-cs"/>
              </a:rPr>
              <a:t> </a:t>
            </a:r>
            <a:r>
              <a:rPr kumimoji="0" lang="en-GB" sz="1100" b="0" i="0" u="none" strike="noStrike" kern="1200" cap="none" spc="0" normalizeH="0" baseline="0" noProof="0" dirty="0">
                <a:ln>
                  <a:noFill/>
                </a:ln>
                <a:solidFill>
                  <a:srgbClr val="6D6E71"/>
                </a:solidFill>
                <a:effectLst/>
                <a:uLnTx/>
                <a:uFillTx/>
                <a:ea typeface="+mn-ea"/>
                <a:cs typeface="+mn-cs"/>
              </a:rPr>
              <a:t>“</a:t>
            </a:r>
            <a:r>
              <a:rPr lang="en-US" sz="1100" dirty="0">
                <a:solidFill>
                  <a:srgbClr val="6D6E71"/>
                </a:solidFill>
              </a:rPr>
              <a:t>I just want someone to listen to me and have some respect for who I am." </a:t>
            </a:r>
            <a:endParaRPr kumimoji="0" lang="en-GB" sz="1100" b="0" i="0" u="none" strike="noStrike" kern="1200" cap="none" spc="0" normalizeH="0" baseline="0" noProof="0" dirty="0">
              <a:ln>
                <a:noFill/>
              </a:ln>
              <a:solidFill>
                <a:srgbClr val="6D6E71"/>
              </a:solidFill>
              <a:effectLst/>
              <a:uLnTx/>
              <a:uFillTx/>
              <a:ea typeface="+mn-ea"/>
              <a:cs typeface="+mn-cs"/>
            </a:endParaRPr>
          </a:p>
        </p:txBody>
      </p:sp>
      <p:sp>
        <p:nvSpPr>
          <p:cNvPr id="17" name="Speech Bubble: Rectangle with Corners Rounded 8">
            <a:extLst>
              <a:ext uri="{FF2B5EF4-FFF2-40B4-BE49-F238E27FC236}">
                <a16:creationId xmlns:a16="http://schemas.microsoft.com/office/drawing/2014/main" xmlns="" id="{A20EF682-F38D-BF46-BE40-10382F87AC13}"/>
              </a:ext>
            </a:extLst>
          </p:cNvPr>
          <p:cNvSpPr/>
          <p:nvPr/>
        </p:nvSpPr>
        <p:spPr>
          <a:xfrm>
            <a:off x="5055630" y="2329979"/>
            <a:ext cx="3656594" cy="922586"/>
          </a:xfrm>
          <a:prstGeom prst="wedgeRoundRectCallout">
            <a:avLst>
              <a:gd name="adj1" fmla="val 32837"/>
              <a:gd name="adj2" fmla="val 68995"/>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 “</a:t>
            </a:r>
            <a:r>
              <a:rPr lang="en-US" sz="1100" dirty="0">
                <a:solidFill>
                  <a:srgbClr val="6D6E71"/>
                </a:solidFill>
              </a:rPr>
              <a:t>The GP should be at the center of it all, knowing you and your health and keeping an eye on the other services you access but it's like they just want to get you off their hands." </a:t>
            </a:r>
            <a:endParaRPr kumimoji="0" lang="en-GB" sz="1100" b="0" i="0" u="none" strike="noStrike" kern="1200" cap="none" spc="0" normalizeH="0" baseline="0" noProof="0" dirty="0">
              <a:ln>
                <a:noFill/>
              </a:ln>
              <a:solidFill>
                <a:srgbClr val="6D6E71"/>
              </a:solidFill>
              <a:effectLst/>
              <a:uLnTx/>
              <a:uFillTx/>
              <a:ea typeface="+mn-ea"/>
              <a:cs typeface="+mn-cs"/>
            </a:endParaRPr>
          </a:p>
        </p:txBody>
      </p:sp>
      <p:pic>
        <p:nvPicPr>
          <p:cNvPr id="16" name="Picture 15">
            <a:extLst>
              <a:ext uri="{FF2B5EF4-FFF2-40B4-BE49-F238E27FC236}">
                <a16:creationId xmlns:a16="http://schemas.microsoft.com/office/drawing/2014/main" xmlns="" id="{230475A1-B161-438F-9E9A-09A360CA56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276"/>
          <a:stretch/>
        </p:blipFill>
        <p:spPr>
          <a:xfrm>
            <a:off x="2807369" y="5169159"/>
            <a:ext cx="2149976" cy="1689636"/>
          </a:xfrm>
          <a:prstGeom prst="rect">
            <a:avLst/>
          </a:prstGeom>
        </p:spPr>
      </p:pic>
      <p:sp>
        <p:nvSpPr>
          <p:cNvPr id="19" name="Speech Bubble: Rectangle with Corners Rounded 8">
            <a:extLst>
              <a:ext uri="{FF2B5EF4-FFF2-40B4-BE49-F238E27FC236}">
                <a16:creationId xmlns:a16="http://schemas.microsoft.com/office/drawing/2014/main" xmlns="" id="{8BFD5927-A53F-4840-BDC3-448037B4EE6D}"/>
              </a:ext>
            </a:extLst>
          </p:cNvPr>
          <p:cNvSpPr/>
          <p:nvPr/>
        </p:nvSpPr>
        <p:spPr>
          <a:xfrm>
            <a:off x="5055630" y="3572947"/>
            <a:ext cx="3656594" cy="1498202"/>
          </a:xfrm>
          <a:prstGeom prst="wedgeRoundRectCallout">
            <a:avLst>
              <a:gd name="adj1" fmla="val -53890"/>
              <a:gd name="adj2" fmla="val -51688"/>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srgbClr val="6D6E71"/>
                </a:solidFill>
              </a:rPr>
              <a:t>“I’ve just been on all these visits to see different doctors. It feels like everything has been mixed up and that my notes haven’t been read correctly. Would have been better if referred correctly, seeing the same consultant would have been really beneficial in clearly following the process through correctly."</a:t>
            </a:r>
            <a:endParaRPr kumimoji="0" lang="en-GB" sz="1100" b="0" i="0" u="none" strike="noStrike" kern="1200" cap="none" spc="0" normalizeH="0" baseline="0" noProof="0" dirty="0">
              <a:ln>
                <a:noFill/>
              </a:ln>
              <a:solidFill>
                <a:srgbClr val="6D6E71"/>
              </a:solidFill>
              <a:effectLst/>
              <a:uLnTx/>
              <a:uFillTx/>
              <a:latin typeface="Verdana"/>
              <a:ea typeface="+mn-ea"/>
              <a:cs typeface="+mn-cs"/>
            </a:endParaRPr>
          </a:p>
        </p:txBody>
      </p:sp>
      <p:sp>
        <p:nvSpPr>
          <p:cNvPr id="21" name="Speech Bubble: Rectangle with Corners Rounded 20">
            <a:extLst>
              <a:ext uri="{FF2B5EF4-FFF2-40B4-BE49-F238E27FC236}">
                <a16:creationId xmlns:a16="http://schemas.microsoft.com/office/drawing/2014/main" xmlns="" id="{E1E10BDA-8D98-4CB3-9556-789D4B845B1F}"/>
              </a:ext>
            </a:extLst>
          </p:cNvPr>
          <p:cNvSpPr/>
          <p:nvPr/>
        </p:nvSpPr>
        <p:spPr>
          <a:xfrm>
            <a:off x="5055630" y="5350604"/>
            <a:ext cx="3656594" cy="778727"/>
          </a:xfrm>
          <a:prstGeom prst="wedgeRoundRectCallout">
            <a:avLst>
              <a:gd name="adj1" fmla="val 32418"/>
              <a:gd name="adj2" fmla="val -70588"/>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“If my kids were seriously ill in Barnsley – I’d know I was going to Sheffield. What’s good for Sheffield [should be] good for Barnsley</a:t>
            </a:r>
            <a:r>
              <a:rPr lang="en-US" sz="1100" dirty="0">
                <a:solidFill>
                  <a:srgbClr val="6D6E71"/>
                </a:solidFill>
              </a:rPr>
              <a:t>.</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Tree>
    <p:extLst>
      <p:ext uri="{BB962C8B-B14F-4D97-AF65-F5344CB8AC3E}">
        <p14:creationId xmlns:p14="http://schemas.microsoft.com/office/powerpoint/2010/main" val="3619717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3A84E702-C83C-6446-8DDD-D1C40785BF52}"/>
              </a:ext>
            </a:extLst>
          </p:cNvPr>
          <p:cNvSpPr txBox="1"/>
          <p:nvPr/>
        </p:nvSpPr>
        <p:spPr>
          <a:xfrm>
            <a:off x="496316" y="711756"/>
            <a:ext cx="323254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
                <a:srgbClr val="000840"/>
              </a:buClr>
              <a:buSzTx/>
              <a:buFontTx/>
              <a:buNone/>
              <a:tabLst/>
              <a:defRPr/>
            </a:pPr>
            <a:r>
              <a:rPr kumimoji="0" lang="de-DE" altLang="en-US" sz="15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Section 7</a:t>
            </a:r>
          </a:p>
        </p:txBody>
      </p:sp>
      <p:sp>
        <p:nvSpPr>
          <p:cNvPr id="17" name="Oval 16">
            <a:extLst>
              <a:ext uri="{FF2B5EF4-FFF2-40B4-BE49-F238E27FC236}">
                <a16:creationId xmlns:a16="http://schemas.microsoft.com/office/drawing/2014/main" xmlns="" id="{EEA525BE-E5CC-594C-AD29-4971C875F913}"/>
              </a:ext>
            </a:extLst>
          </p:cNvPr>
          <p:cNvSpPr/>
          <p:nvPr/>
        </p:nvSpPr>
        <p:spPr>
          <a:xfrm>
            <a:off x="5551775" y="914399"/>
            <a:ext cx="552621" cy="552621"/>
          </a:xfrm>
          <a:prstGeom prst="ellipse">
            <a:avLst/>
          </a:prstGeom>
          <a:solidFill>
            <a:schemeClr val="bg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a:ea typeface="+mn-ea"/>
                <a:cs typeface="+mn-cs"/>
              </a:rPr>
              <a:t> </a:t>
            </a:r>
          </a:p>
        </p:txBody>
      </p:sp>
      <p:sp>
        <p:nvSpPr>
          <p:cNvPr id="18" name="Oval 17">
            <a:extLst>
              <a:ext uri="{FF2B5EF4-FFF2-40B4-BE49-F238E27FC236}">
                <a16:creationId xmlns:a16="http://schemas.microsoft.com/office/drawing/2014/main" xmlns="" id="{FA797247-505E-CC43-86DE-FC67435FC895}"/>
              </a:ext>
            </a:extLst>
          </p:cNvPr>
          <p:cNvSpPr/>
          <p:nvPr/>
        </p:nvSpPr>
        <p:spPr>
          <a:xfrm>
            <a:off x="3796130" y="2462264"/>
            <a:ext cx="2207426" cy="2207426"/>
          </a:xfrm>
          <a:prstGeom prst="ellipse">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0" name="Oval 19">
            <a:extLst>
              <a:ext uri="{FF2B5EF4-FFF2-40B4-BE49-F238E27FC236}">
                <a16:creationId xmlns:a16="http://schemas.microsoft.com/office/drawing/2014/main" xmlns="" id="{6880CA08-F238-8948-9D85-F96FDA1B8241}"/>
              </a:ext>
            </a:extLst>
          </p:cNvPr>
          <p:cNvSpPr/>
          <p:nvPr/>
        </p:nvSpPr>
        <p:spPr>
          <a:xfrm>
            <a:off x="6398215" y="5405606"/>
            <a:ext cx="891480" cy="891480"/>
          </a:xfrm>
          <a:prstGeom prst="ellipse">
            <a:avLst/>
          </a:prstGeom>
          <a:solidFill>
            <a:schemeClr val="tx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21" name="Group 20">
            <a:extLst>
              <a:ext uri="{FF2B5EF4-FFF2-40B4-BE49-F238E27FC236}">
                <a16:creationId xmlns:a16="http://schemas.microsoft.com/office/drawing/2014/main" xmlns="" id="{CAFB380E-AD59-BF4F-9A79-F236D698A18A}"/>
              </a:ext>
            </a:extLst>
          </p:cNvPr>
          <p:cNvGrpSpPr/>
          <p:nvPr/>
        </p:nvGrpSpPr>
        <p:grpSpPr>
          <a:xfrm>
            <a:off x="560164" y="669292"/>
            <a:ext cx="3325518" cy="1294975"/>
            <a:chOff x="542577" y="718010"/>
            <a:chExt cx="3310095" cy="1000352"/>
          </a:xfrm>
        </p:grpSpPr>
        <p:cxnSp>
          <p:nvCxnSpPr>
            <p:cNvPr id="22" name="Straight Connector 21">
              <a:extLst>
                <a:ext uri="{FF2B5EF4-FFF2-40B4-BE49-F238E27FC236}">
                  <a16:creationId xmlns:a16="http://schemas.microsoft.com/office/drawing/2014/main" xmlns="" id="{CF085EF7-5307-BF4F-B505-6D0AC6ADC2D4}"/>
                </a:ext>
              </a:extLst>
            </p:cNvPr>
            <p:cNvCxnSpPr/>
            <p:nvPr/>
          </p:nvCxnSpPr>
          <p:spPr>
            <a:xfrm>
              <a:off x="563450" y="718010"/>
              <a:ext cx="3289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82ECFFE-695D-D641-9568-F352AE5ED6DC}"/>
                </a:ext>
              </a:extLst>
            </p:cNvPr>
            <p:cNvCxnSpPr/>
            <p:nvPr/>
          </p:nvCxnSpPr>
          <p:spPr>
            <a:xfrm>
              <a:off x="542577" y="1718362"/>
              <a:ext cx="328922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Picture 24" descr="DJS_RESEARCH_LOGO_RGB_SCREEN.png">
            <a:extLst>
              <a:ext uri="{FF2B5EF4-FFF2-40B4-BE49-F238E27FC236}">
                <a16:creationId xmlns:a16="http://schemas.microsoft.com/office/drawing/2014/main" xmlns="" id="{4829E5DA-2F45-304C-8333-54BEBD6430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1051" y="585978"/>
            <a:ext cx="1481293" cy="889422"/>
          </a:xfrm>
          <a:prstGeom prst="rect">
            <a:avLst/>
          </a:prstGeom>
        </p:spPr>
      </p:pic>
      <p:sp>
        <p:nvSpPr>
          <p:cNvPr id="26" name="Rectangle 25">
            <a:extLst>
              <a:ext uri="{FF2B5EF4-FFF2-40B4-BE49-F238E27FC236}">
                <a16:creationId xmlns:a16="http://schemas.microsoft.com/office/drawing/2014/main" xmlns="" id="{F7B169BD-0A7C-7F4C-BE8F-A1DF27F32B3F}"/>
              </a:ext>
            </a:extLst>
          </p:cNvPr>
          <p:cNvSpPr/>
          <p:nvPr/>
        </p:nvSpPr>
        <p:spPr>
          <a:xfrm>
            <a:off x="501469" y="1010912"/>
            <a:ext cx="5949064" cy="861774"/>
          </a:xfrm>
          <a:prstGeom prst="rect">
            <a:avLst/>
          </a:prstGeom>
        </p:spPr>
        <p:txBody>
          <a:bodyPr wrap="square">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6E71"/>
                </a:solidFill>
                <a:effectLst/>
                <a:uLnTx/>
                <a:uFillTx/>
                <a:latin typeface="Verdana"/>
                <a:ea typeface="+mn-ea"/>
                <a:cs typeface="+mn-cs"/>
              </a:rPr>
              <a:t>Interdependence </a:t>
            </a:r>
          </a:p>
          <a:p>
            <a:pPr marL="0" marR="0" lvl="0" indent="0" algn="l" defTabSz="914400" rtl="0" eaLnBrk="1" fontAlgn="auto" latinLnBrk="0" hangingPunct="1">
              <a:lnSpc>
                <a:spcPts val="296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6E71"/>
                </a:solidFill>
                <a:effectLst/>
                <a:uLnTx/>
                <a:uFillTx/>
                <a:latin typeface="Verdana"/>
                <a:ea typeface="+mn-ea"/>
                <a:cs typeface="+mn-cs"/>
              </a:rPr>
              <a:t>of Services</a:t>
            </a:r>
          </a:p>
        </p:txBody>
      </p:sp>
      <p:pic>
        <p:nvPicPr>
          <p:cNvPr id="27" name="Picture 26">
            <a:extLst>
              <a:ext uri="{FF2B5EF4-FFF2-40B4-BE49-F238E27FC236}">
                <a16:creationId xmlns:a16="http://schemas.microsoft.com/office/drawing/2014/main" xmlns="" id="{FB0060F6-1122-3F47-AEDE-10D65737BD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175"/>
          <a:stretch/>
        </p:blipFill>
        <p:spPr>
          <a:xfrm rot="21446175">
            <a:off x="5014590" y="1929529"/>
            <a:ext cx="2275216" cy="1646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xmlns="" id="{F0B5F677-6333-EF45-831D-D70C9215682C}"/>
              </a:ext>
            </a:extLst>
          </p:cNvPr>
          <p:cNvPicPr>
            <a:picLocks noChangeAspect="1"/>
          </p:cNvPicPr>
          <p:nvPr/>
        </p:nvPicPr>
        <p:blipFill>
          <a:blip r:embed="rId4"/>
          <a:stretch>
            <a:fillRect/>
          </a:stretch>
        </p:blipFill>
        <p:spPr>
          <a:xfrm rot="381372">
            <a:off x="6379365" y="3266831"/>
            <a:ext cx="2212054" cy="1659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a:extLst>
              <a:ext uri="{FF2B5EF4-FFF2-40B4-BE49-F238E27FC236}">
                <a16:creationId xmlns:a16="http://schemas.microsoft.com/office/drawing/2014/main" xmlns="" id="{2D14FA8E-1EE8-8A4B-A25B-5BAF69F67E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97195">
            <a:off x="4787221" y="4135677"/>
            <a:ext cx="1790700" cy="1790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a:extLst>
              <a:ext uri="{FF2B5EF4-FFF2-40B4-BE49-F238E27FC236}">
                <a16:creationId xmlns:a16="http://schemas.microsoft.com/office/drawing/2014/main" xmlns="" id="{D0CEE2D8-F380-3842-B019-C1C204F3E9AC}"/>
              </a:ext>
            </a:extLst>
          </p:cNvPr>
          <p:cNvSpPr txBox="1"/>
          <p:nvPr/>
        </p:nvSpPr>
        <p:spPr>
          <a:xfrm>
            <a:off x="-134112" y="2121408"/>
            <a:ext cx="0" cy="0"/>
          </a:xfrm>
          <a:prstGeom prst="rect">
            <a:avLst/>
          </a:prstGeom>
        </p:spPr>
        <p:txBody>
          <a:bodyPr vert="horz" wrap="none" lIns="91440" tIns="45720" rIns="91440" bIns="45720" rtlCol="0" anchor="ctr">
            <a:normAutofit fontScale="25000" lnSpcReduction="20000"/>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US" sz="1400" b="0" i="0" u="none" strike="noStrike" kern="1200" cap="none" spc="0" normalizeH="0" baseline="0" noProof="0" dirty="0">
              <a:ln>
                <a:noFill/>
              </a:ln>
              <a:solidFill>
                <a:srgbClr val="6D6E71"/>
              </a:solidFill>
              <a:effectLst/>
              <a:uLnTx/>
              <a:uFillTx/>
              <a:latin typeface="Verdana"/>
              <a:ea typeface="+mn-ea"/>
              <a:cs typeface="+mn-cs"/>
            </a:endParaRPr>
          </a:p>
        </p:txBody>
      </p:sp>
      <p:sp>
        <p:nvSpPr>
          <p:cNvPr id="31" name="Slide Number Placeholder 3">
            <a:extLst>
              <a:ext uri="{FF2B5EF4-FFF2-40B4-BE49-F238E27FC236}">
                <a16:creationId xmlns:a16="http://schemas.microsoft.com/office/drawing/2014/main" xmlns="" id="{8CB1D6D4-6E45-1F43-B025-B3BA3757DE65}"/>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Tree>
    <p:extLst>
      <p:ext uri="{BB962C8B-B14F-4D97-AF65-F5344CB8AC3E}">
        <p14:creationId xmlns:p14="http://schemas.microsoft.com/office/powerpoint/2010/main" val="3570902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19" name="Picture 18" descr="DJS_coloured-backgrounds-whit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12" name="TextBox 11"/>
          <p:cNvSpPr txBox="1"/>
          <p:nvPr/>
        </p:nvSpPr>
        <p:spPr>
          <a:xfrm>
            <a:off x="323528" y="52951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lvl="0">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Q05: </a:t>
            </a:r>
            <a:r>
              <a:rPr lang="en-US" sz="2800" b="0" baseline="0" dirty="0">
                <a:solidFill>
                  <a:prstClr val="white"/>
                </a:solidFill>
              </a:rPr>
              <a:t>Interdependence of Services</a:t>
            </a:r>
            <a:endPar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xmlns="" id="{082E1F3E-AE10-4C67-8F84-8E95B843D169}"/>
              </a:ext>
            </a:extLst>
          </p:cNvPr>
          <p:cNvSpPr txBox="1"/>
          <p:nvPr/>
        </p:nvSpPr>
        <p:spPr>
          <a:xfrm>
            <a:off x="323528" y="2234333"/>
            <a:ext cx="4413064"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a:ea typeface="+mn-ea"/>
                <a:cs typeface="+mn-cs"/>
              </a:rPr>
              <a:t>These are some things you might </a:t>
            </a:r>
            <a:br>
              <a:rPr kumimoji="0" lang="en-US" sz="1400" b="1" i="0" u="none" strike="noStrike" kern="1200" cap="none" spc="0" normalizeH="0" baseline="0" noProof="0" dirty="0">
                <a:ln>
                  <a:noFill/>
                </a:ln>
                <a:solidFill>
                  <a:prstClr val="white"/>
                </a:solidFill>
                <a:effectLst/>
                <a:uLnTx/>
                <a:uFillTx/>
                <a:latin typeface="Verdana"/>
                <a:ea typeface="+mn-ea"/>
                <a:cs typeface="+mn-cs"/>
              </a:rPr>
            </a:br>
            <a:r>
              <a:rPr kumimoji="0" lang="en-US" sz="1400" b="1" i="0" u="none" strike="noStrike" kern="1200" cap="none" spc="0" normalizeH="0" baseline="0" noProof="0" dirty="0">
                <a:ln>
                  <a:noFill/>
                </a:ln>
                <a:solidFill>
                  <a:prstClr val="white"/>
                </a:solidFill>
                <a:effectLst/>
                <a:uLnTx/>
                <a:uFillTx/>
                <a:latin typeface="Verdana"/>
                <a:ea typeface="+mn-ea"/>
                <a:cs typeface="+mn-cs"/>
              </a:rPr>
              <a:t>want to think about in your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Verdana"/>
              <a:ea typeface="+mn-ea"/>
              <a:cs typeface="+mn-cs"/>
            </a:endParaRPr>
          </a:p>
          <a:p>
            <a:pPr marL="285750" lvl="0" indent="-285750">
              <a:buFont typeface="Arial" panose="020B0604020202020204" pitchFamily="34" charset="0"/>
              <a:buChar char="•"/>
            </a:pPr>
            <a:r>
              <a:rPr lang="en-US" sz="1400" dirty="0">
                <a:solidFill>
                  <a:prstClr val="white"/>
                </a:solidFill>
              </a:rPr>
              <a:t>You might want to think about maternity and children’s services as these are two of the areas we are looking at. Interdependency is where one service is closely linked to another. </a:t>
            </a:r>
          </a:p>
          <a:p>
            <a:pPr marL="285750" lvl="0" indent="-285750">
              <a:buFont typeface="Arial" panose="020B0604020202020204" pitchFamily="34" charset="0"/>
              <a:buChar char="•"/>
            </a:pPr>
            <a:endParaRPr lang="en-US" sz="1400" dirty="0">
              <a:solidFill>
                <a:prstClr val="white"/>
              </a:solidFill>
            </a:endParaRPr>
          </a:p>
          <a:p>
            <a:pPr marL="285750" lvl="0" indent="-285750">
              <a:buFont typeface="Arial" panose="020B0604020202020204" pitchFamily="34" charset="0"/>
              <a:buChar char="•"/>
            </a:pPr>
            <a:r>
              <a:rPr lang="en-US" sz="1400" dirty="0">
                <a:solidFill>
                  <a:prstClr val="white"/>
                </a:solidFill>
              </a:rPr>
              <a:t>For example, a consultant led unit where you have your baby also needs a special baby care facility.</a:t>
            </a:r>
          </a:p>
          <a:p>
            <a:pPr marL="742950" lvl="1" indent="-285750">
              <a:buFont typeface="Arial" panose="020B0604020202020204" pitchFamily="34" charset="0"/>
              <a:buChar char="•"/>
            </a:pPr>
            <a:r>
              <a:rPr lang="en-US" sz="1400" dirty="0">
                <a:solidFill>
                  <a:prstClr val="white"/>
                </a:solidFill>
              </a:rPr>
              <a:t>Can you think of any interdependencies? </a:t>
            </a:r>
          </a:p>
          <a:p>
            <a:pPr marL="742950" lvl="1" indent="-285750">
              <a:buFont typeface="Arial" panose="020B0604020202020204" pitchFamily="34" charset="0"/>
              <a:buChar char="•"/>
            </a:pPr>
            <a:endParaRPr lang="en-US" sz="1400" dirty="0">
              <a:solidFill>
                <a:prstClr val="white"/>
              </a:solidFill>
            </a:endParaRPr>
          </a:p>
          <a:p>
            <a:pPr marL="742950" lvl="1" indent="-285750">
              <a:buFont typeface="Arial" panose="020B0604020202020204" pitchFamily="34" charset="0"/>
              <a:buChar char="•"/>
            </a:pPr>
            <a:r>
              <a:rPr lang="en-US" sz="1400" dirty="0">
                <a:solidFill>
                  <a:prstClr val="white"/>
                </a:solidFill>
              </a:rPr>
              <a:t>What would you expect us to have in place for interdependencies (services available at same place, within safe travel distance, etc.)?</a:t>
            </a:r>
          </a:p>
          <a:p>
            <a:pPr marL="742950" lvl="1" indent="-285750">
              <a:buFont typeface="Arial" panose="020B0604020202020204" pitchFamily="34" charset="0"/>
              <a:buChar char="•"/>
            </a:pPr>
            <a:endParaRPr lang="en-US" sz="1400" dirty="0">
              <a:solidFill>
                <a:prstClr val="white"/>
              </a:solidFill>
            </a:endParaRPr>
          </a:p>
          <a:p>
            <a:pPr marL="285750" lvl="0" indent="-285750">
              <a:buFont typeface="Arial" panose="020B0604020202020204" pitchFamily="34" charset="0"/>
              <a:buChar char="•"/>
            </a:pPr>
            <a:endParaRPr lang="en-US" sz="1400" dirty="0">
              <a:solidFill>
                <a:prstClr val="white"/>
              </a:solidFill>
            </a:endParaRPr>
          </a:p>
          <a:p>
            <a:pPr marL="285750" lvl="0" indent="-285750">
              <a:buFont typeface="Arial" panose="020B0604020202020204" pitchFamily="34" charset="0"/>
              <a:buChar char="•"/>
            </a:pPr>
            <a:endParaRPr lang="en-US" sz="1400" dirty="0">
              <a:solidFill>
                <a:prstClr val="white"/>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9" name="Picture 8" descr="Untitled-42 copy-.png">
            <a:extLst>
              <a:ext uri="{FF2B5EF4-FFF2-40B4-BE49-F238E27FC236}">
                <a16:creationId xmlns:a16="http://schemas.microsoft.com/office/drawing/2014/main" xmlns="" id="{86DC5566-8C27-2240-9F45-AFF895C5BC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9" t="11559" r="174" b="10137"/>
          <a:stretch/>
        </p:blipFill>
        <p:spPr>
          <a:xfrm>
            <a:off x="0" y="1138055"/>
            <a:ext cx="9135519" cy="979029"/>
          </a:xfrm>
          <a:prstGeom prst="rect">
            <a:avLst/>
          </a:prstGeom>
          <a:effectLst>
            <a:outerShdw blurRad="50800" dist="38100" dir="5400000" algn="t" rotWithShape="0">
              <a:prstClr val="black">
                <a:alpha val="40000"/>
              </a:prstClr>
            </a:outerShdw>
          </a:effectLst>
        </p:spPr>
      </p:pic>
      <p:sp>
        <p:nvSpPr>
          <p:cNvPr id="10" name="Title 4">
            <a:extLst>
              <a:ext uri="{FF2B5EF4-FFF2-40B4-BE49-F238E27FC236}">
                <a16:creationId xmlns:a16="http://schemas.microsoft.com/office/drawing/2014/main" xmlns="" id="{9C2748AC-8606-FE4E-A2B5-549DAA4EDF0D}"/>
              </a:ext>
            </a:extLst>
          </p:cNvPr>
          <p:cNvSpPr txBox="1">
            <a:spLocks/>
          </p:cNvSpPr>
          <p:nvPr/>
        </p:nvSpPr>
        <p:spPr>
          <a:xfrm>
            <a:off x="539553" y="1334577"/>
            <a:ext cx="8136903" cy="523220"/>
          </a:xfrm>
          <a:prstGeom prst="rect">
            <a:avLst/>
          </a:prstGeom>
        </p:spPr>
        <p:txBody>
          <a:bodyPr wrap="square">
            <a:spAutoFit/>
          </a:bodyPr>
          <a:lstStyle>
            <a:defPPr>
              <a:defRPr lang="en-US"/>
            </a:defPPr>
            <a:lvl1pPr>
              <a:defRPr sz="2400" b="1">
                <a:solidFill>
                  <a:schemeClr val="tx2"/>
                </a:solidFill>
                <a:latin typeface="+mj-lt"/>
              </a:defRPr>
            </a:lvl1pPr>
          </a:lstStyle>
          <a:p>
            <a:pPr lvl="0" algn="ctr">
              <a:defRPr/>
            </a:pPr>
            <a:r>
              <a:rPr lang="en-US" sz="1400" dirty="0">
                <a:solidFill>
                  <a:srgbClr val="1268B3"/>
                </a:solidFill>
                <a:cs typeface="Arial" charset="0"/>
              </a:rPr>
              <a:t>In your opinion, what’s the most important thing for us to consider             when we are thinking about the interdependencies of services?</a:t>
            </a:r>
          </a:p>
        </p:txBody>
      </p:sp>
      <p:sp>
        <p:nvSpPr>
          <p:cNvPr id="11" name="Slide Number Placeholder 3">
            <a:extLst>
              <a:ext uri="{FF2B5EF4-FFF2-40B4-BE49-F238E27FC236}">
                <a16:creationId xmlns:a16="http://schemas.microsoft.com/office/drawing/2014/main" xmlns="" id="{ED12591C-68E4-5549-A8C6-7A7EB3042A3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3" name="TextBox 12">
            <a:extLst>
              <a:ext uri="{FF2B5EF4-FFF2-40B4-BE49-F238E27FC236}">
                <a16:creationId xmlns:a16="http://schemas.microsoft.com/office/drawing/2014/main" xmlns="" id="{E82C421F-706F-A94A-A960-0D4DC3C7C52D}"/>
              </a:ext>
            </a:extLst>
          </p:cNvPr>
          <p:cNvSpPr txBox="1"/>
          <p:nvPr/>
        </p:nvSpPr>
        <p:spPr>
          <a:xfrm>
            <a:off x="4736592" y="2252621"/>
            <a:ext cx="3939864" cy="1600438"/>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solidFill>
                  <a:prstClr val="white"/>
                </a:solidFill>
              </a:rPr>
              <a:t>Do you (or anyone you know) have any experience of hospitals where you’ve gone in for one service and needed another? Do you think it would have been an ‘interdependency’ we would have considered?</a:t>
            </a:r>
          </a:p>
          <a:p>
            <a:pPr marL="285750" lvl="0" indent="-285750">
              <a:buFont typeface="Arial" panose="020B0604020202020204" pitchFamily="34" charset="0"/>
              <a:buChar char="•"/>
            </a:pPr>
            <a:endParaRPr lang="en-US" sz="1400" dirty="0">
              <a:solidFill>
                <a:prstClr val="white"/>
              </a:solidFill>
            </a:endParaRPr>
          </a:p>
        </p:txBody>
      </p:sp>
      <p:pic>
        <p:nvPicPr>
          <p:cNvPr id="14" name="Picture 13">
            <a:extLst>
              <a:ext uri="{FF2B5EF4-FFF2-40B4-BE49-F238E27FC236}">
                <a16:creationId xmlns:a16="http://schemas.microsoft.com/office/drawing/2014/main" xmlns="" id="{97580E6E-3960-4600-B549-0FB58E96FB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2878" y="3871347"/>
            <a:ext cx="2623578" cy="2623578"/>
          </a:xfrm>
          <a:prstGeom prst="rect">
            <a:avLst/>
          </a:prstGeom>
        </p:spPr>
      </p:pic>
    </p:spTree>
    <p:extLst>
      <p:ext uri="{BB962C8B-B14F-4D97-AF65-F5344CB8AC3E}">
        <p14:creationId xmlns:p14="http://schemas.microsoft.com/office/powerpoint/2010/main" val="2682729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JS_coloured-backgrounds_White-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9" name="TextBox 18">
            <a:extLst>
              <a:ext uri="{FF2B5EF4-FFF2-40B4-BE49-F238E27FC236}">
                <a16:creationId xmlns:a16="http://schemas.microsoft.com/office/drawing/2014/main" xmlns="" id="{D25FF8B0-6BBC-4084-9B7A-E1E35D372AE2}"/>
              </a:ext>
            </a:extLst>
          </p:cNvPr>
          <p:cNvSpPr txBox="1"/>
          <p:nvPr/>
        </p:nvSpPr>
        <p:spPr>
          <a:xfrm>
            <a:off x="359769" y="1051860"/>
            <a:ext cx="8388695" cy="738664"/>
          </a:xfrm>
          <a:prstGeom prst="rect">
            <a:avLst/>
          </a:prstGeom>
          <a:noFill/>
        </p:spPr>
        <p:txBody>
          <a:bodyPr wrap="square" rtlCol="0">
            <a:spAutoFit/>
          </a:bodyPr>
          <a:lstStyle/>
          <a:p>
            <a:pPr lvl="0">
              <a:defRPr/>
            </a:pPr>
            <a:r>
              <a:rPr lang="en-US" sz="1400" dirty="0">
                <a:solidFill>
                  <a:srgbClr val="6D6E71"/>
                </a:solidFill>
              </a:rPr>
              <a:t>Responses to the question of interdependence clustered around four focal points: location, travel distance, seamless care delivery and the importance of communication and sharing of information. </a:t>
            </a:r>
            <a:endParaRPr kumimoji="0" lang="en-US" sz="14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2" name="Title 4">
            <a:extLst>
              <a:ext uri="{FF2B5EF4-FFF2-40B4-BE49-F238E27FC236}">
                <a16:creationId xmlns:a16="http://schemas.microsoft.com/office/drawing/2014/main" xmlns="" id="{B635CBFF-2EB5-4494-BAFD-66DEED50674A}"/>
              </a:ext>
            </a:extLst>
          </p:cNvPr>
          <p:cNvSpPr txBox="1">
            <a:spLocks/>
          </p:cNvSpPr>
          <p:nvPr/>
        </p:nvSpPr>
        <p:spPr>
          <a:xfrm>
            <a:off x="323528" y="519063"/>
            <a:ext cx="8388696" cy="523220"/>
          </a:xfrm>
          <a:prstGeom prst="rect">
            <a:avLst/>
          </a:prstGeom>
        </p:spPr>
        <p:txBody>
          <a:bodyPr wrap="square">
            <a:spAutoFit/>
          </a:bodyPr>
          <a:lstStyle>
            <a:defPPr>
              <a:defRPr lang="en-US"/>
            </a:defPPr>
            <a:lvl1pPr>
              <a:defRPr sz="2400" b="1">
                <a:solidFill>
                  <a:schemeClr val="tx2"/>
                </a:solidFill>
                <a:latin typeface="+mj-lt"/>
              </a:defRPr>
            </a:lvl1pPr>
          </a:lstStyle>
          <a:p>
            <a:pPr lvl="0">
              <a:defRPr/>
            </a:pPr>
            <a:r>
              <a:rPr lang="en-GB" sz="2800" dirty="0">
                <a:solidFill>
                  <a:srgbClr val="6D6E71"/>
                </a:solidFill>
                <a:latin typeface="Verdana" panose="020B0604030504040204" pitchFamily="34" charset="0"/>
                <a:ea typeface="Verdana" panose="020B0604030504040204" pitchFamily="34" charset="0"/>
                <a:cs typeface="Verdana" panose="020B0604030504040204" pitchFamily="34" charset="0"/>
              </a:rPr>
              <a:t>Interdependence of Services</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S</a:t>
            </a:r>
            <a:r>
              <a:rPr kumimoji="0" lang="en-GB" sz="2800" b="0" i="0" u="none" strike="noStrike" kern="1200" cap="none" spc="0" normalizeH="0" baseline="0" noProof="0" dirty="0" err="1">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urvey</a:t>
            </a:r>
            <a:endPar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Slide Number Placeholder 3">
            <a:extLst>
              <a:ext uri="{FF2B5EF4-FFF2-40B4-BE49-F238E27FC236}">
                <a16:creationId xmlns:a16="http://schemas.microsoft.com/office/drawing/2014/main" xmlns="" id="{C140ECAE-4FBE-0343-94DF-B27BEB52B94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xmlns="" id="{79C75BDD-332F-7540-94B8-3190E85D7E21}"/>
              </a:ext>
            </a:extLst>
          </p:cNvPr>
          <p:cNvSpPr/>
          <p:nvPr/>
        </p:nvSpPr>
        <p:spPr>
          <a:xfrm>
            <a:off x="501658" y="6380505"/>
            <a:ext cx="8325349"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Verdana"/>
                <a:ea typeface="+mn-ea"/>
                <a:cs typeface="+mn-cs"/>
              </a:rPr>
              <a:t>Base: All respondents (</a:t>
            </a:r>
            <a:r>
              <a:rPr lang="en-GB" sz="800" dirty="0">
                <a:latin typeface="Verdana"/>
              </a:rPr>
              <a:t>65</a:t>
            </a:r>
            <a:r>
              <a:rPr kumimoji="0" lang="en-GB" sz="800" b="0" i="0" u="none" strike="noStrike" kern="1200" cap="none" spc="0" normalizeH="0" baseline="0" noProof="0" dirty="0">
                <a:ln>
                  <a:noFill/>
                </a:ln>
                <a:effectLst/>
                <a:uLnTx/>
                <a:uFillTx/>
                <a:latin typeface="Verdana"/>
                <a:ea typeface="+mn-ea"/>
                <a:cs typeface="+mn-cs"/>
              </a:rPr>
              <a:t> respondents submitted answers).</a:t>
            </a:r>
          </a:p>
        </p:txBody>
      </p:sp>
      <p:graphicFrame>
        <p:nvGraphicFramePr>
          <p:cNvPr id="9" name="Chart 8">
            <a:extLst>
              <a:ext uri="{FF2B5EF4-FFF2-40B4-BE49-F238E27FC236}">
                <a16:creationId xmlns:a16="http://schemas.microsoft.com/office/drawing/2014/main" xmlns="" id="{1F591436-04BD-48C1-8CF7-EA40527C5A1F}"/>
              </a:ext>
            </a:extLst>
          </p:cNvPr>
          <p:cNvGraphicFramePr/>
          <p:nvPr>
            <p:extLst>
              <p:ext uri="{D42A27DB-BD31-4B8C-83A1-F6EECF244321}">
                <p14:modId xmlns:p14="http://schemas.microsoft.com/office/powerpoint/2010/main" val="4263979991"/>
              </p:ext>
            </p:extLst>
          </p:nvPr>
        </p:nvGraphicFramePr>
        <p:xfrm>
          <a:off x="-271776" y="-24209"/>
          <a:ext cx="8799481" cy="6358155"/>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a:extLst>
              <a:ext uri="{FF2B5EF4-FFF2-40B4-BE49-F238E27FC236}">
                <a16:creationId xmlns:a16="http://schemas.microsoft.com/office/drawing/2014/main" xmlns="" id="{9F302A1C-BE36-4271-9116-4A45BE2F32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0882" y="4909351"/>
            <a:ext cx="1585574" cy="1585574"/>
          </a:xfrm>
          <a:prstGeom prst="rect">
            <a:avLst/>
          </a:prstGeom>
        </p:spPr>
      </p:pic>
    </p:spTree>
    <p:extLst>
      <p:ext uri="{BB962C8B-B14F-4D97-AF65-F5344CB8AC3E}">
        <p14:creationId xmlns:p14="http://schemas.microsoft.com/office/powerpoint/2010/main" val="1817345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6CF76CD4-6A8A-43CB-AC96-062236812F25}"/>
              </a:ext>
            </a:extLst>
          </p:cNvPr>
          <p:cNvSpPr/>
          <p:nvPr/>
        </p:nvSpPr>
        <p:spPr>
          <a:xfrm>
            <a:off x="396083" y="1331087"/>
            <a:ext cx="4091191" cy="3848990"/>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9" name="Rectangle 18">
            <a:extLst>
              <a:ext uri="{FF2B5EF4-FFF2-40B4-BE49-F238E27FC236}">
                <a16:creationId xmlns:a16="http://schemas.microsoft.com/office/drawing/2014/main" xmlns="" id="{81CD75E7-0310-437D-BE34-945A004B7D91}"/>
              </a:ext>
            </a:extLst>
          </p:cNvPr>
          <p:cNvSpPr/>
          <p:nvPr/>
        </p:nvSpPr>
        <p:spPr>
          <a:xfrm>
            <a:off x="4668253" y="1331087"/>
            <a:ext cx="4008052" cy="3848990"/>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7" name="Rounded Rectangle 14">
            <a:extLst>
              <a:ext uri="{FF2B5EF4-FFF2-40B4-BE49-F238E27FC236}">
                <a16:creationId xmlns:a16="http://schemas.microsoft.com/office/drawing/2014/main" xmlns="" id="{5868AD08-B7FB-44F3-962E-B3BEBB1B5BC7}"/>
              </a:ext>
            </a:extLst>
          </p:cNvPr>
          <p:cNvSpPr/>
          <p:nvPr/>
        </p:nvSpPr>
        <p:spPr>
          <a:xfrm rot="21369118">
            <a:off x="4497683" y="1164099"/>
            <a:ext cx="3593722" cy="430948"/>
          </a:xfrm>
          <a:prstGeom prst="roundRect">
            <a:avLst>
              <a:gd name="adj" fmla="val 0"/>
            </a:avLst>
          </a:prstGeom>
          <a:solidFill>
            <a:schemeClr val="tx1"/>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prstClr val="white"/>
                </a:solidFill>
                <a:latin typeface="Verdana"/>
                <a:cs typeface="Verdana"/>
              </a:rPr>
              <a:t>Safe travel distance/Closer services</a:t>
            </a:r>
            <a:endParaRPr kumimoji="0" lang="en-US" sz="1300" b="1" i="0" u="none" strike="noStrike" kern="1200" cap="none" spc="0" normalizeH="0" baseline="0" noProof="0" dirty="0">
              <a:ln>
                <a:noFill/>
              </a:ln>
              <a:solidFill>
                <a:prstClr val="white"/>
              </a:solidFill>
              <a:effectLst/>
              <a:uLnTx/>
              <a:uFillTx/>
              <a:latin typeface="Verdana"/>
              <a:ea typeface="+mn-ea"/>
              <a:cs typeface="Verdana"/>
            </a:endParaRPr>
          </a:p>
        </p:txBody>
      </p:sp>
      <p:sp>
        <p:nvSpPr>
          <p:cNvPr id="16" name="Rounded Rectangle 14">
            <a:extLst>
              <a:ext uri="{FF2B5EF4-FFF2-40B4-BE49-F238E27FC236}">
                <a16:creationId xmlns:a16="http://schemas.microsoft.com/office/drawing/2014/main" xmlns="" id="{7144DD89-2432-4A86-8512-98D069D908FE}"/>
              </a:ext>
            </a:extLst>
          </p:cNvPr>
          <p:cNvSpPr/>
          <p:nvPr/>
        </p:nvSpPr>
        <p:spPr>
          <a:xfrm rot="21412765">
            <a:off x="341787" y="1239391"/>
            <a:ext cx="2855674" cy="398325"/>
          </a:xfrm>
          <a:prstGeom prst="roundRect">
            <a:avLst>
              <a:gd name="adj" fmla="val 0"/>
            </a:avLst>
          </a:prstGeom>
          <a:solidFill>
            <a:schemeClr val="tx2"/>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Verdana"/>
                <a:ea typeface="+mn-ea"/>
                <a:cs typeface="Verdana"/>
              </a:rPr>
              <a:t>One location/Local services</a:t>
            </a:r>
          </a:p>
        </p:txBody>
      </p:sp>
      <p:sp>
        <p:nvSpPr>
          <p:cNvPr id="20" name="Rectangle 19">
            <a:extLst>
              <a:ext uri="{FF2B5EF4-FFF2-40B4-BE49-F238E27FC236}">
                <a16:creationId xmlns:a16="http://schemas.microsoft.com/office/drawing/2014/main" xmlns="" id="{5C91C454-DBA7-43D8-9B13-CD039BAE5B11}"/>
              </a:ext>
            </a:extLst>
          </p:cNvPr>
          <p:cNvSpPr/>
          <p:nvPr/>
        </p:nvSpPr>
        <p:spPr>
          <a:xfrm>
            <a:off x="4668253" y="5289631"/>
            <a:ext cx="4008052" cy="1006354"/>
          </a:xfrm>
          <a:prstGeom prst="rect">
            <a:avLst/>
          </a:prstGeom>
          <a:solidFill>
            <a:schemeClr val="tx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prstClr val="white"/>
                </a:solidFill>
              </a:rPr>
              <a:t>Many respondents said they would be fine with travelling as long it was a safe travel distance. It was also suggested that services be located closer to each other in order to cut down on travel time</a:t>
            </a:r>
            <a:r>
              <a:rPr kumimoji="0" lang="en-US" sz="1100" b="0" i="0" u="none" strike="noStrike" kern="1200" cap="none" spc="0" normalizeH="0" baseline="0" noProof="0" dirty="0">
                <a:ln>
                  <a:noFill/>
                </a:ln>
                <a:solidFill>
                  <a:prstClr val="white"/>
                </a:solidFill>
                <a:effectLst/>
                <a:uLnTx/>
                <a:uFillTx/>
                <a:latin typeface="Verdana"/>
                <a:ea typeface="+mn-ea"/>
                <a:cs typeface="+mn-cs"/>
              </a:rPr>
              <a:t>.</a:t>
            </a:r>
          </a:p>
        </p:txBody>
      </p:sp>
      <p:sp>
        <p:nvSpPr>
          <p:cNvPr id="21" name="Rectangle 20">
            <a:extLst>
              <a:ext uri="{FF2B5EF4-FFF2-40B4-BE49-F238E27FC236}">
                <a16:creationId xmlns:a16="http://schemas.microsoft.com/office/drawing/2014/main" xmlns="" id="{1CFE28E5-0BD1-42AD-8313-48D90CE6BA07}"/>
              </a:ext>
            </a:extLst>
          </p:cNvPr>
          <p:cNvSpPr/>
          <p:nvPr/>
        </p:nvSpPr>
        <p:spPr>
          <a:xfrm>
            <a:off x="467695" y="5310827"/>
            <a:ext cx="4091191" cy="1006354"/>
          </a:xfrm>
          <a:prstGeom prst="rect">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prstClr val="white"/>
                </a:solidFill>
              </a:rPr>
              <a:t>Several respondents mentioned the importance of having easy (i.e. local) access to a wide range of healthcare services. Ideally, these services would be located in a single location. </a:t>
            </a:r>
          </a:p>
        </p:txBody>
      </p:sp>
      <p:pic>
        <p:nvPicPr>
          <p:cNvPr id="14" name="Picture 13" descr="DJS_coloured-backgrounds_White-top.jpg">
            <a:extLst>
              <a:ext uri="{FF2B5EF4-FFF2-40B4-BE49-F238E27FC236}">
                <a16:creationId xmlns:a16="http://schemas.microsoft.com/office/drawing/2014/main" xmlns="" id="{B6BE07CD-D7DD-4B4B-931C-4762BE0409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5" name="Title 4">
            <a:extLst>
              <a:ext uri="{FF2B5EF4-FFF2-40B4-BE49-F238E27FC236}">
                <a16:creationId xmlns:a16="http://schemas.microsoft.com/office/drawing/2014/main" xmlns="" id="{54CADDC8-A074-CA48-B027-267137793384}"/>
              </a:ext>
            </a:extLst>
          </p:cNvPr>
          <p:cNvSpPr txBox="1">
            <a:spLocks/>
          </p:cNvSpPr>
          <p:nvPr/>
        </p:nvSpPr>
        <p:spPr>
          <a:xfrm>
            <a:off x="323528" y="519063"/>
            <a:ext cx="8388696"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Interdependence of Services</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S</a:t>
            </a:r>
            <a:r>
              <a:rPr kumimoji="0" lang="en-GB" sz="2800" b="0" i="0" u="none" strike="noStrike" kern="1200" cap="none" spc="0" normalizeH="0" baseline="0" noProof="0" dirty="0" err="1">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urvey</a:t>
            </a:r>
            <a:endPar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 name="Slide Number Placeholder 3">
            <a:extLst>
              <a:ext uri="{FF2B5EF4-FFF2-40B4-BE49-F238E27FC236}">
                <a16:creationId xmlns:a16="http://schemas.microsoft.com/office/drawing/2014/main" xmlns="" id="{41CB3F54-C980-E34C-BF24-EC2773029C3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22" name="Speech Bubble: Rectangle with Corners Rounded 21">
            <a:extLst>
              <a:ext uri="{FF2B5EF4-FFF2-40B4-BE49-F238E27FC236}">
                <a16:creationId xmlns:a16="http://schemas.microsoft.com/office/drawing/2014/main" xmlns="" id="{9D0A9CAE-71D9-4225-9FF8-06384F039AE1}"/>
              </a:ext>
            </a:extLst>
          </p:cNvPr>
          <p:cNvSpPr/>
          <p:nvPr/>
        </p:nvSpPr>
        <p:spPr>
          <a:xfrm>
            <a:off x="2106329" y="2767048"/>
            <a:ext cx="2228799" cy="1105468"/>
          </a:xfrm>
          <a:prstGeom prst="wedgeRoundRectCallout">
            <a:avLst>
              <a:gd name="adj1" fmla="val -53181"/>
              <a:gd name="adj2" fmla="val -51842"/>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“As before I think it should be local so there should be consultant led service and children services 24 hours in every hospital.”</a:t>
            </a:r>
          </a:p>
        </p:txBody>
      </p:sp>
      <p:sp>
        <p:nvSpPr>
          <p:cNvPr id="23" name="Speech Bubble: Rectangle with Corners Rounded 22">
            <a:extLst>
              <a:ext uri="{FF2B5EF4-FFF2-40B4-BE49-F238E27FC236}">
                <a16:creationId xmlns:a16="http://schemas.microsoft.com/office/drawing/2014/main" xmlns="" id="{935748CC-C3B7-40F1-A472-B98A684AB005}"/>
              </a:ext>
            </a:extLst>
          </p:cNvPr>
          <p:cNvSpPr/>
          <p:nvPr/>
        </p:nvSpPr>
        <p:spPr>
          <a:xfrm>
            <a:off x="557710" y="4177490"/>
            <a:ext cx="1501508" cy="905542"/>
          </a:xfrm>
          <a:prstGeom prst="wedgeRoundRectCallout">
            <a:avLst>
              <a:gd name="adj1" fmla="val -71371"/>
              <a:gd name="adj2" fmla="val 34909"/>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“Hopefully local appointments for all departments and treatment.”</a:t>
            </a:r>
          </a:p>
        </p:txBody>
      </p:sp>
      <p:sp>
        <p:nvSpPr>
          <p:cNvPr id="24" name="Speech Bubble: Rectangle with Corners Rounded 23">
            <a:extLst>
              <a:ext uri="{FF2B5EF4-FFF2-40B4-BE49-F238E27FC236}">
                <a16:creationId xmlns:a16="http://schemas.microsoft.com/office/drawing/2014/main" xmlns="" id="{3CD950A7-3DF7-45F0-8078-2C6DAFEB3B92}"/>
              </a:ext>
            </a:extLst>
          </p:cNvPr>
          <p:cNvSpPr/>
          <p:nvPr/>
        </p:nvSpPr>
        <p:spPr>
          <a:xfrm>
            <a:off x="2206766" y="4001999"/>
            <a:ext cx="2150798" cy="1072187"/>
          </a:xfrm>
          <a:prstGeom prst="wedgeRoundRectCallout">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“I think hospitals should locally provide the care they need and not have to travel past their local hospital to get the care they need.”</a:t>
            </a:r>
          </a:p>
        </p:txBody>
      </p:sp>
      <p:sp>
        <p:nvSpPr>
          <p:cNvPr id="25" name="Speech Bubble: Rectangle with Corners Rounded 24">
            <a:extLst>
              <a:ext uri="{FF2B5EF4-FFF2-40B4-BE49-F238E27FC236}">
                <a16:creationId xmlns:a16="http://schemas.microsoft.com/office/drawing/2014/main" xmlns="" id="{B5343BA4-F322-44F2-A2C6-BCDE4ABF4480}"/>
              </a:ext>
            </a:extLst>
          </p:cNvPr>
          <p:cNvSpPr/>
          <p:nvPr/>
        </p:nvSpPr>
        <p:spPr>
          <a:xfrm>
            <a:off x="642236" y="1785703"/>
            <a:ext cx="2563949" cy="845053"/>
          </a:xfrm>
          <a:prstGeom prst="wedgeRoundRectCallout">
            <a:avLst>
              <a:gd name="adj1" fmla="val -56519"/>
              <a:gd name="adj2" fmla="val -5904"/>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“Combining specialties in one place would be useful. Maternity and child related services would be useful in the same place.”</a:t>
            </a:r>
          </a:p>
        </p:txBody>
      </p:sp>
      <p:sp>
        <p:nvSpPr>
          <p:cNvPr id="27" name="Speech Bubble: Rectangle with Corners Rounded 26">
            <a:extLst>
              <a:ext uri="{FF2B5EF4-FFF2-40B4-BE49-F238E27FC236}">
                <a16:creationId xmlns:a16="http://schemas.microsoft.com/office/drawing/2014/main" xmlns="" id="{97EDBE36-7E2C-4968-ADDB-AB4F84EAE344}"/>
              </a:ext>
            </a:extLst>
          </p:cNvPr>
          <p:cNvSpPr/>
          <p:nvPr/>
        </p:nvSpPr>
        <p:spPr>
          <a:xfrm>
            <a:off x="3377460" y="1383063"/>
            <a:ext cx="972322" cy="1247693"/>
          </a:xfrm>
          <a:prstGeom prst="wedgeRoundRectCallout">
            <a:avLst>
              <a:gd name="adj1" fmla="val -24316"/>
              <a:gd name="adj2" fmla="val 43500"/>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 “I don't like change I want it to stay in the same place.” </a:t>
            </a:r>
          </a:p>
        </p:txBody>
      </p:sp>
      <p:sp>
        <p:nvSpPr>
          <p:cNvPr id="28" name="Speech Bubble: Rectangle with Corners Rounded 27">
            <a:extLst>
              <a:ext uri="{FF2B5EF4-FFF2-40B4-BE49-F238E27FC236}">
                <a16:creationId xmlns:a16="http://schemas.microsoft.com/office/drawing/2014/main" xmlns="" id="{36E4671E-C975-40B3-9B18-0DBCC1B9BBAB}"/>
              </a:ext>
            </a:extLst>
          </p:cNvPr>
          <p:cNvSpPr/>
          <p:nvPr/>
        </p:nvSpPr>
        <p:spPr>
          <a:xfrm>
            <a:off x="480531" y="2726279"/>
            <a:ext cx="1473652" cy="1385194"/>
          </a:xfrm>
          <a:prstGeom prst="wedgeRoundRectCallout">
            <a:avLst>
              <a:gd name="adj1" fmla="val 44659"/>
              <a:gd name="adj2" fmla="val 7108"/>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 “It might be good to have continuous care for children in one place but I would prefer this to happen locally.”</a:t>
            </a:r>
          </a:p>
        </p:txBody>
      </p:sp>
      <p:sp>
        <p:nvSpPr>
          <p:cNvPr id="31" name="Speech Bubble: Rectangle with Corners Rounded 30">
            <a:extLst>
              <a:ext uri="{FF2B5EF4-FFF2-40B4-BE49-F238E27FC236}">
                <a16:creationId xmlns:a16="http://schemas.microsoft.com/office/drawing/2014/main" xmlns="" id="{BB92261D-29CD-4669-A231-4AB021F2E566}"/>
              </a:ext>
            </a:extLst>
          </p:cNvPr>
          <p:cNvSpPr/>
          <p:nvPr/>
        </p:nvSpPr>
        <p:spPr>
          <a:xfrm>
            <a:off x="4937476" y="1697577"/>
            <a:ext cx="1970176" cy="935238"/>
          </a:xfrm>
          <a:prstGeom prst="wedgeRoundRectCallout">
            <a:avLst>
              <a:gd name="adj1" fmla="val -60034"/>
              <a:gd name="adj2" fmla="val 37580"/>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“A&amp;E specialists should either be within safe ambulance range or, if not, backed up by a helicopter.”</a:t>
            </a:r>
          </a:p>
        </p:txBody>
      </p:sp>
      <p:sp>
        <p:nvSpPr>
          <p:cNvPr id="32" name="Speech Bubble: Rectangle with Corners Rounded 31">
            <a:extLst>
              <a:ext uri="{FF2B5EF4-FFF2-40B4-BE49-F238E27FC236}">
                <a16:creationId xmlns:a16="http://schemas.microsoft.com/office/drawing/2014/main" xmlns="" id="{4165B516-3BD0-4EDC-9301-EB79EE588185}"/>
              </a:ext>
            </a:extLst>
          </p:cNvPr>
          <p:cNvSpPr/>
          <p:nvPr/>
        </p:nvSpPr>
        <p:spPr>
          <a:xfrm>
            <a:off x="6981734" y="1692883"/>
            <a:ext cx="1531793" cy="2309116"/>
          </a:xfrm>
          <a:prstGeom prst="wedgeRoundRectCallout">
            <a:avLst>
              <a:gd name="adj1" fmla="val 49279"/>
              <a:gd name="adj2" fmla="val -57483"/>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“Specialist care may mean having to travel. Look at what needs to happen to support that. Everyone prefers to not have to travel but of course you would. We are fine with travelling.”</a:t>
            </a:r>
          </a:p>
        </p:txBody>
      </p:sp>
      <p:sp>
        <p:nvSpPr>
          <p:cNvPr id="39" name="Speech Bubble: Rectangle with Corners Rounded 38">
            <a:extLst>
              <a:ext uri="{FF2B5EF4-FFF2-40B4-BE49-F238E27FC236}">
                <a16:creationId xmlns:a16="http://schemas.microsoft.com/office/drawing/2014/main" xmlns="" id="{6514ED8C-0E80-4D35-BEE5-D0B6439E92EF}"/>
              </a:ext>
            </a:extLst>
          </p:cNvPr>
          <p:cNvSpPr/>
          <p:nvPr/>
        </p:nvSpPr>
        <p:spPr>
          <a:xfrm>
            <a:off x="4937476" y="2742369"/>
            <a:ext cx="1652879" cy="671154"/>
          </a:xfrm>
          <a:prstGeom prst="wedgeRoundRectCallout">
            <a:avLst>
              <a:gd name="adj1" fmla="val -7219"/>
              <a:gd name="adj2" fmla="val 47595"/>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“It’s </a:t>
            </a:r>
            <a:r>
              <a:rPr lang="en-GB" sz="1050" dirty="0">
                <a:solidFill>
                  <a:srgbClr val="6D6E71"/>
                </a:solidFill>
                <a:latin typeface="Verdana"/>
              </a:rPr>
              <a:t>all about the proximity</a:t>
            </a:r>
            <a:r>
              <a:rPr kumimoji="0" lang="en-GB" sz="1050" b="0" i="0" u="none" strike="noStrike" kern="1200" cap="none" spc="0" normalizeH="0" baseline="0" noProof="0" dirty="0">
                <a:ln>
                  <a:noFill/>
                </a:ln>
                <a:solidFill>
                  <a:srgbClr val="6D6E71"/>
                </a:solidFill>
                <a:effectLst/>
                <a:uLnTx/>
                <a:uFillTx/>
                <a:latin typeface="Verdana"/>
                <a:ea typeface="+mn-ea"/>
                <a:cs typeface="+mn-cs"/>
              </a:rPr>
              <a:t> of the services involved.”</a:t>
            </a:r>
          </a:p>
        </p:txBody>
      </p:sp>
      <p:sp>
        <p:nvSpPr>
          <p:cNvPr id="40" name="Speech Bubble: Rectangle with Corners Rounded 39">
            <a:extLst>
              <a:ext uri="{FF2B5EF4-FFF2-40B4-BE49-F238E27FC236}">
                <a16:creationId xmlns:a16="http://schemas.microsoft.com/office/drawing/2014/main" xmlns="" id="{6B45FD0F-71DC-4991-BC3E-022056DD055A}"/>
              </a:ext>
            </a:extLst>
          </p:cNvPr>
          <p:cNvSpPr/>
          <p:nvPr/>
        </p:nvSpPr>
        <p:spPr>
          <a:xfrm>
            <a:off x="4784329" y="3538800"/>
            <a:ext cx="2106915" cy="572999"/>
          </a:xfrm>
          <a:prstGeom prst="wedgeRoundRectCallout">
            <a:avLst>
              <a:gd name="adj1" fmla="val 47827"/>
              <a:gd name="adj2" fmla="val 34455"/>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050" dirty="0">
                <a:solidFill>
                  <a:srgbClr val="6D6E71"/>
                </a:solidFill>
              </a:rPr>
              <a:t>“Children’s and maternity services [ought to be] linked together.” </a:t>
            </a:r>
            <a:endParaRPr kumimoji="0" lang="en-GB" sz="1050" b="0" i="0" u="none" strike="noStrike" kern="1200" cap="none" spc="0" normalizeH="0" baseline="0" noProof="0" dirty="0">
              <a:ln>
                <a:noFill/>
              </a:ln>
              <a:solidFill>
                <a:srgbClr val="6D6E71"/>
              </a:solidFill>
              <a:effectLst/>
              <a:uLnTx/>
              <a:uFillTx/>
              <a:latin typeface="Verdana"/>
              <a:ea typeface="+mn-ea"/>
              <a:cs typeface="+mn-cs"/>
            </a:endParaRPr>
          </a:p>
        </p:txBody>
      </p:sp>
      <p:sp>
        <p:nvSpPr>
          <p:cNvPr id="45" name="Speech Bubble: Rectangle with Corners Rounded 44">
            <a:extLst>
              <a:ext uri="{FF2B5EF4-FFF2-40B4-BE49-F238E27FC236}">
                <a16:creationId xmlns:a16="http://schemas.microsoft.com/office/drawing/2014/main" xmlns="" id="{C885E16F-FA8E-4F38-A5AC-55B14D1E4922}"/>
              </a:ext>
            </a:extLst>
          </p:cNvPr>
          <p:cNvSpPr/>
          <p:nvPr/>
        </p:nvSpPr>
        <p:spPr>
          <a:xfrm>
            <a:off x="4819992" y="4213395"/>
            <a:ext cx="3766298" cy="865254"/>
          </a:xfrm>
          <a:prstGeom prst="wedgeRoundRectCallout">
            <a:avLst>
              <a:gd name="adj1" fmla="val 50144"/>
              <a:gd name="adj2" fmla="val 48162"/>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“I want local services that are easily accessible. I want to be reassured that all the correct services I potentially need are located together for quick and effective care.”</a:t>
            </a:r>
          </a:p>
        </p:txBody>
      </p:sp>
    </p:spTree>
    <p:extLst>
      <p:ext uri="{BB962C8B-B14F-4D97-AF65-F5344CB8AC3E}">
        <p14:creationId xmlns:p14="http://schemas.microsoft.com/office/powerpoint/2010/main" val="98994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FE67AA2-3A00-4116-9EB9-409F8684A4B0}"/>
              </a:ext>
            </a:extLst>
          </p:cNvPr>
          <p:cNvSpPr/>
          <p:nvPr/>
        </p:nvSpPr>
        <p:spPr>
          <a:xfrm>
            <a:off x="0" y="1036468"/>
            <a:ext cx="9144000" cy="685075"/>
          </a:xfrm>
          <a:prstGeom prst="rect">
            <a:avLst/>
          </a:prstGeom>
          <a:solidFill>
            <a:schemeClr val="tx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7" name="Rectangle 26">
            <a:extLst>
              <a:ext uri="{FF2B5EF4-FFF2-40B4-BE49-F238E27FC236}">
                <a16:creationId xmlns:a16="http://schemas.microsoft.com/office/drawing/2014/main" xmlns="" id="{70FFC225-937B-47A5-B0A8-2654186FE240}"/>
              </a:ext>
            </a:extLst>
          </p:cNvPr>
          <p:cNvSpPr/>
          <p:nvPr/>
        </p:nvSpPr>
        <p:spPr>
          <a:xfrm>
            <a:off x="4628538" y="2660005"/>
            <a:ext cx="4117323" cy="1781231"/>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3" name="Rectangle 2">
            <a:extLst>
              <a:ext uri="{FF2B5EF4-FFF2-40B4-BE49-F238E27FC236}">
                <a16:creationId xmlns:a16="http://schemas.microsoft.com/office/drawing/2014/main" xmlns="" id="{AA1526E6-38DA-44B0-A8E7-C11DA3C25F3D}"/>
              </a:ext>
            </a:extLst>
          </p:cNvPr>
          <p:cNvSpPr>
            <a:spLocks noChangeArrowheads="1"/>
          </p:cNvSpPr>
          <p:nvPr/>
        </p:nvSpPr>
        <p:spPr bwMode="auto">
          <a:xfrm>
            <a:off x="590519" y="1935955"/>
            <a:ext cx="3981481" cy="465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marL="363538" indent="-36353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0" indent="0">
              <a:spcAft>
                <a:spcPts val="600"/>
              </a:spcAft>
              <a:buNone/>
              <a:defRPr/>
            </a:pPr>
            <a:r>
              <a:rPr lang="en-US" sz="1100" dirty="0">
                <a:solidFill>
                  <a:srgbClr val="6D6E71"/>
                </a:solidFill>
                <a:latin typeface="Verdana"/>
              </a:rPr>
              <a:t>South Yorkshire &amp; Bassetlaw Integrated Care System </a:t>
            </a:r>
            <a:r>
              <a:rPr kumimoji="0" lang="en-US" sz="1100" b="0" i="0" u="none" strike="noStrike" kern="1200" cap="none" spc="0" normalizeH="0" baseline="0" noProof="0" dirty="0">
                <a:ln>
                  <a:noFill/>
                </a:ln>
                <a:solidFill>
                  <a:srgbClr val="6D6E71"/>
                </a:solidFill>
                <a:effectLst/>
                <a:uLnTx/>
                <a:uFillTx/>
                <a:latin typeface="Verdana"/>
                <a:ea typeface="+mn-ea"/>
                <a:cs typeface="+mn-cs"/>
              </a:rPr>
              <a:t>is a partnership of 25 NHS, local authority, voluntary and independent organisations.</a:t>
            </a:r>
          </a:p>
          <a:p>
            <a:pPr marL="0" lvl="0" indent="0">
              <a:spcAft>
                <a:spcPts val="600"/>
              </a:spcAft>
              <a:buNone/>
              <a:defRPr/>
            </a:pPr>
            <a:r>
              <a:rPr lang="en-GB" sz="1100" dirty="0">
                <a:solidFill>
                  <a:srgbClr val="6D6E71"/>
                </a:solidFill>
                <a:latin typeface="Verdana"/>
              </a:rPr>
              <a:t>South Yorkshire, Bassetlaw &amp; Chesterfield</a:t>
            </a:r>
            <a:r>
              <a:rPr lang="en-US" sz="1100" dirty="0">
                <a:solidFill>
                  <a:srgbClr val="6D6E71"/>
                </a:solidFill>
                <a:latin typeface="Verdana"/>
              </a:rPr>
              <a:t> was chosen by NHS England as one of the first areas of the country </a:t>
            </a:r>
            <a:r>
              <a:rPr kumimoji="0" lang="en-US" sz="1100" b="0" i="0" u="none" strike="noStrike" kern="1200" cap="none" spc="0" normalizeH="0" baseline="0" noProof="0" dirty="0">
                <a:ln>
                  <a:noFill/>
                </a:ln>
                <a:solidFill>
                  <a:srgbClr val="6D6E71"/>
                </a:solidFill>
                <a:effectLst/>
                <a:uLnTx/>
                <a:uFillTx/>
                <a:latin typeface="Verdana"/>
                <a:ea typeface="+mn-ea"/>
                <a:cs typeface="+mn-cs"/>
              </a:rPr>
              <a:t>to become an Integrated Care System – giving them more freedom to have a local system for local people.</a:t>
            </a:r>
          </a:p>
          <a:p>
            <a:pPr marL="0" marR="0" lvl="0" indent="0" algn="l" defTabSz="914400" rtl="0" eaLnBrk="0" fontAlgn="auto" latinLnBrk="0" hangingPunct="0">
              <a:lnSpc>
                <a:spcPct val="100000"/>
              </a:lnSpc>
              <a:spcBef>
                <a:spcPts val="0"/>
              </a:spcBef>
              <a:spcAft>
                <a:spcPts val="600"/>
              </a:spcAft>
              <a:buClrTx/>
              <a:buSzTx/>
              <a:buFont typeface="Arial" charset="0"/>
              <a:buNone/>
              <a:tabLst/>
              <a:defRPr/>
            </a:pPr>
            <a:r>
              <a:rPr kumimoji="0" lang="en-US" sz="1100" b="1" i="0" u="none" strike="noStrike" kern="1200" cap="none" spc="0" normalizeH="0" baseline="0" noProof="0" dirty="0">
                <a:ln>
                  <a:noFill/>
                </a:ln>
                <a:solidFill>
                  <a:srgbClr val="6D6E71"/>
                </a:solidFill>
                <a:effectLst/>
                <a:uLnTx/>
                <a:uFillTx/>
                <a:latin typeface="Verdana"/>
                <a:ea typeface="+mn-ea"/>
                <a:cs typeface="+mn-cs"/>
              </a:rPr>
              <a:t>However, as an Integrated Care System, </a:t>
            </a:r>
            <a:br>
              <a:rPr kumimoji="0" lang="en-US" sz="1100" b="1" i="0" u="none" strike="noStrike" kern="1200" cap="none" spc="0" normalizeH="0" baseline="0" noProof="0" dirty="0">
                <a:ln>
                  <a:noFill/>
                </a:ln>
                <a:solidFill>
                  <a:srgbClr val="6D6E71"/>
                </a:solidFill>
                <a:effectLst/>
                <a:uLnTx/>
                <a:uFillTx/>
                <a:latin typeface="Verdana"/>
                <a:ea typeface="+mn-ea"/>
                <a:cs typeface="+mn-cs"/>
              </a:rPr>
            </a:br>
            <a:r>
              <a:rPr kumimoji="0" lang="en-US" sz="1100" b="1" i="0" u="none" strike="noStrike" kern="1200" cap="none" spc="0" normalizeH="0" baseline="0" noProof="0" dirty="0">
                <a:ln>
                  <a:noFill/>
                </a:ln>
                <a:solidFill>
                  <a:srgbClr val="6D6E71"/>
                </a:solidFill>
                <a:effectLst/>
                <a:uLnTx/>
                <a:uFillTx/>
                <a:latin typeface="Verdana"/>
                <a:ea typeface="+mn-ea"/>
                <a:cs typeface="+mn-cs"/>
              </a:rPr>
              <a:t>there are several challenges, among them:</a:t>
            </a:r>
          </a:p>
          <a:p>
            <a:pPr marL="147538" marR="0" lvl="0" indent="-147538" algn="l" defTabSz="914400" rtl="0" eaLnBrk="0" fontAlgn="auto" latinLnBrk="0" hangingPunct="0">
              <a:lnSpc>
                <a:spcPct val="100000"/>
              </a:lnSpc>
              <a:spcBef>
                <a:spcPts val="0"/>
              </a:spcBef>
              <a:spcAft>
                <a:spcPts val="400"/>
              </a:spcAft>
              <a:buClrTx/>
              <a:buSzTx/>
              <a:buFont typeface="Arial" charset="0"/>
              <a:buChar char="•"/>
              <a:tabLst/>
              <a:defRPr/>
            </a:pPr>
            <a:r>
              <a:rPr kumimoji="0" lang="en-US" sz="1100" b="0" i="0" u="none" strike="noStrike" kern="1200" cap="none" spc="0" normalizeH="0" baseline="0" noProof="0" dirty="0">
                <a:ln>
                  <a:noFill/>
                </a:ln>
                <a:solidFill>
                  <a:srgbClr val="6D6E71"/>
                </a:solidFill>
                <a:effectLst/>
                <a:uLnTx/>
                <a:uFillTx/>
                <a:latin typeface="Verdana"/>
                <a:ea typeface="+mn-ea"/>
                <a:cs typeface="+mn-cs"/>
              </a:rPr>
              <a:t>People living longer </a:t>
            </a:r>
          </a:p>
          <a:p>
            <a:pPr marL="147538" lvl="0" indent="-147538">
              <a:spcBef>
                <a:spcPts val="0"/>
              </a:spcBef>
              <a:spcAft>
                <a:spcPts val="400"/>
              </a:spcAft>
              <a:defRPr/>
            </a:pPr>
            <a:r>
              <a:rPr lang="en-GB" sz="1100" dirty="0">
                <a:solidFill>
                  <a:srgbClr val="6D6E71"/>
                </a:solidFill>
                <a:latin typeface="Verdana"/>
              </a:rPr>
              <a:t>Some people have better access to services and some people have poorer outcomes than others </a:t>
            </a:r>
          </a:p>
          <a:p>
            <a:pPr marL="147538" lvl="0" indent="-147538">
              <a:spcBef>
                <a:spcPts val="0"/>
              </a:spcBef>
              <a:spcAft>
                <a:spcPts val="400"/>
              </a:spcAft>
              <a:defRPr/>
            </a:pPr>
            <a:r>
              <a:rPr lang="en-GB" sz="1100" dirty="0">
                <a:solidFill>
                  <a:srgbClr val="6D6E71"/>
                </a:solidFill>
                <a:latin typeface="Verdana"/>
              </a:rPr>
              <a:t>In some services there won’t be enough trained and experienced staff in the future</a:t>
            </a:r>
          </a:p>
          <a:p>
            <a:pPr marL="147538" lvl="0" indent="-147538">
              <a:spcBef>
                <a:spcPts val="0"/>
              </a:spcBef>
              <a:spcAft>
                <a:spcPts val="400"/>
              </a:spcAft>
              <a:defRPr/>
            </a:pPr>
            <a:r>
              <a:rPr kumimoji="0" lang="en-US" sz="1100" b="0" i="0" u="none" strike="noStrike" kern="1200" cap="none" spc="0" normalizeH="0" baseline="0" noProof="0" dirty="0">
                <a:ln>
                  <a:noFill/>
                </a:ln>
                <a:solidFill>
                  <a:srgbClr val="6D6E71"/>
                </a:solidFill>
                <a:effectLst/>
                <a:uLnTx/>
                <a:uFillTx/>
                <a:latin typeface="Verdana"/>
                <a:ea typeface="+mn-ea"/>
                <a:cs typeface="+mn-cs"/>
              </a:rPr>
              <a:t>Healthcare costs are rising at a greater </a:t>
            </a:r>
            <a:br>
              <a:rPr kumimoji="0" lang="en-US" sz="1100" b="0" i="0" u="none" strike="noStrike" kern="1200" cap="none" spc="0" normalizeH="0" baseline="0" noProof="0" dirty="0">
                <a:ln>
                  <a:noFill/>
                </a:ln>
                <a:solidFill>
                  <a:srgbClr val="6D6E71"/>
                </a:solidFill>
                <a:effectLst/>
                <a:uLnTx/>
                <a:uFillTx/>
                <a:latin typeface="Verdana"/>
                <a:ea typeface="+mn-ea"/>
                <a:cs typeface="+mn-cs"/>
              </a:rPr>
            </a:br>
            <a:r>
              <a:rPr kumimoji="0" lang="en-US" sz="1100" b="0" i="0" u="none" strike="noStrike" kern="1200" cap="none" spc="0" normalizeH="0" baseline="0" noProof="0" dirty="0">
                <a:ln>
                  <a:noFill/>
                </a:ln>
                <a:solidFill>
                  <a:srgbClr val="6D6E71"/>
                </a:solidFill>
                <a:effectLst/>
                <a:uLnTx/>
                <a:uFillTx/>
                <a:latin typeface="Verdana"/>
                <a:ea typeface="+mn-ea"/>
                <a:cs typeface="+mn-cs"/>
              </a:rPr>
              <a:t>rate than available funding</a:t>
            </a:r>
          </a:p>
          <a:p>
            <a:pPr marL="0" lvl="0" indent="0">
              <a:buNone/>
              <a:defRPr/>
            </a:pPr>
            <a:r>
              <a:rPr kumimoji="0" lang="en-US" sz="1100" b="0" i="0" u="none" strike="noStrike" kern="1200" cap="none" spc="0" normalizeH="0" baseline="0" noProof="0" dirty="0">
                <a:ln>
                  <a:noFill/>
                </a:ln>
                <a:solidFill>
                  <a:srgbClr val="6D6E71"/>
                </a:solidFill>
                <a:effectLst/>
                <a:uLnTx/>
                <a:uFillTx/>
                <a:latin typeface="Verdana"/>
                <a:ea typeface="+mn-ea"/>
                <a:cs typeface="+mn-cs"/>
              </a:rPr>
              <a:t>The NHS Long term Plan was recently published which aims to make the NHS fit for the future </a:t>
            </a:r>
            <a:br>
              <a:rPr kumimoji="0" lang="en-US" sz="1100" b="0" i="0" u="none" strike="noStrike" kern="1200" cap="none" spc="0" normalizeH="0" baseline="0" noProof="0" dirty="0">
                <a:ln>
                  <a:noFill/>
                </a:ln>
                <a:solidFill>
                  <a:srgbClr val="6D6E71"/>
                </a:solidFill>
                <a:effectLst/>
                <a:uLnTx/>
                <a:uFillTx/>
                <a:latin typeface="Verdana"/>
                <a:ea typeface="+mn-ea"/>
                <a:cs typeface="+mn-cs"/>
              </a:rPr>
            </a:br>
            <a:r>
              <a:rPr kumimoji="0" lang="en-US" sz="1100" b="0" i="0" u="none" strike="noStrike" kern="1200" cap="none" spc="0" normalizeH="0" baseline="0" noProof="0" dirty="0">
                <a:ln>
                  <a:noFill/>
                </a:ln>
                <a:solidFill>
                  <a:srgbClr val="6D6E71"/>
                </a:solidFill>
                <a:effectLst/>
                <a:uLnTx/>
                <a:uFillTx/>
                <a:latin typeface="Verdana"/>
                <a:ea typeface="+mn-ea"/>
                <a:cs typeface="+mn-cs"/>
              </a:rPr>
              <a:t>by addressing some of these challenges. In order to help deliver on this strategic goal, </a:t>
            </a:r>
            <a:r>
              <a:rPr lang="en-US" sz="1100" dirty="0">
                <a:solidFill>
                  <a:srgbClr val="6D6E71"/>
                </a:solidFill>
                <a:latin typeface="Verdana"/>
              </a:rPr>
              <a:t>South Yorkshire &amp; Bassetlaw Integrated Care System</a:t>
            </a:r>
            <a:r>
              <a:rPr kumimoji="0" lang="en-US" sz="1100" b="0" i="0" u="none" strike="noStrike" kern="1200" cap="none" spc="0" normalizeH="0" baseline="0" noProof="0" dirty="0">
                <a:ln>
                  <a:noFill/>
                </a:ln>
                <a:solidFill>
                  <a:srgbClr val="6D6E71"/>
                </a:solidFill>
                <a:effectLst/>
                <a:uLnTx/>
                <a:uFillTx/>
                <a:latin typeface="Verdana"/>
                <a:ea typeface="+mn-ea"/>
                <a:cs typeface="+mn-cs"/>
              </a:rPr>
              <a:t> commissioned an independent review of hospital services which resulted in a series of recommendations. </a:t>
            </a:r>
            <a:endParaRPr kumimoji="0" lang="en-GB" sz="11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1" name="Title 4">
            <a:extLst>
              <a:ext uri="{FF2B5EF4-FFF2-40B4-BE49-F238E27FC236}">
                <a16:creationId xmlns:a16="http://schemas.microsoft.com/office/drawing/2014/main" xmlns="" id="{7F2F6E4E-618D-44E1-A863-424EAAFC4557}"/>
              </a:ext>
            </a:extLst>
          </p:cNvPr>
          <p:cNvSpPr txBox="1">
            <a:spLocks/>
          </p:cNvSpPr>
          <p:nvPr/>
        </p:nvSpPr>
        <p:spPr>
          <a:xfrm>
            <a:off x="550529" y="1123409"/>
            <a:ext cx="8136903"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Verdana"/>
                <a:ea typeface="+mn-ea"/>
                <a:cs typeface="+mn-cs"/>
              </a:rPr>
              <a:t>Have your say on South Yorkshire, Bassetlaw </a:t>
            </a:r>
            <a:br>
              <a:rPr kumimoji="0" lang="en-GB" sz="1400" b="1" i="0" u="none" strike="noStrike" kern="0" cap="none" spc="0" normalizeH="0" baseline="0" noProof="0" dirty="0">
                <a:ln>
                  <a:noFill/>
                </a:ln>
                <a:solidFill>
                  <a:prstClr val="white"/>
                </a:solidFill>
                <a:effectLst/>
                <a:uLnTx/>
                <a:uFillTx/>
                <a:latin typeface="Verdana"/>
                <a:ea typeface="+mn-ea"/>
                <a:cs typeface="+mn-cs"/>
              </a:rPr>
            </a:br>
            <a:r>
              <a:rPr kumimoji="0" lang="en-GB" sz="1400" b="1" i="0" u="none" strike="noStrike" kern="0" cap="none" spc="0" normalizeH="0" baseline="0" noProof="0" dirty="0">
                <a:ln>
                  <a:noFill/>
                </a:ln>
                <a:solidFill>
                  <a:prstClr val="white"/>
                </a:solidFill>
                <a:effectLst/>
                <a:uLnTx/>
                <a:uFillTx/>
                <a:latin typeface="Verdana"/>
                <a:ea typeface="+mn-ea"/>
                <a:cs typeface="+mn-cs"/>
              </a:rPr>
              <a:t>&amp; Chesterfield Hospital Services Review… </a:t>
            </a:r>
          </a:p>
        </p:txBody>
      </p:sp>
      <p:pic>
        <p:nvPicPr>
          <p:cNvPr id="10" name="Picture 9" descr="DJS_coloured-backgrounds_White-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20" name="Title 4">
            <a:extLst>
              <a:ext uri="{FF2B5EF4-FFF2-40B4-BE49-F238E27FC236}">
                <a16:creationId xmlns:a16="http://schemas.microsoft.com/office/drawing/2014/main" xmlns="" id="{388D5CFD-4296-411E-B91B-676A90A27BDE}"/>
              </a:ext>
            </a:extLst>
          </p:cNvPr>
          <p:cNvSpPr txBox="1">
            <a:spLocks/>
          </p:cNvSpPr>
          <p:nvPr/>
        </p:nvSpPr>
        <p:spPr>
          <a:xfrm>
            <a:off x="381115" y="513248"/>
            <a:ext cx="7555521"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6D6E71"/>
                </a:solidFill>
                <a:effectLst/>
                <a:uLnTx/>
                <a:uFillTx/>
                <a:latin typeface="Verdana"/>
                <a:ea typeface="+mn-ea"/>
                <a:cs typeface="+mn-cs"/>
              </a:rPr>
              <a:t>Introduction and Methodology</a:t>
            </a:r>
          </a:p>
        </p:txBody>
      </p:sp>
      <p:sp>
        <p:nvSpPr>
          <p:cNvPr id="18" name="Rectangle 2">
            <a:extLst>
              <a:ext uri="{FF2B5EF4-FFF2-40B4-BE49-F238E27FC236}">
                <a16:creationId xmlns:a16="http://schemas.microsoft.com/office/drawing/2014/main" xmlns="" id="{20532543-154A-4446-B157-58E5D9A911F4}"/>
              </a:ext>
            </a:extLst>
          </p:cNvPr>
          <p:cNvSpPr>
            <a:spLocks noChangeArrowheads="1"/>
          </p:cNvSpPr>
          <p:nvPr/>
        </p:nvSpPr>
        <p:spPr bwMode="auto">
          <a:xfrm>
            <a:off x="4628538" y="1783156"/>
            <a:ext cx="3981481"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marL="363538" indent="-36353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0" fontAlgn="auto" latinLnBrk="0" hangingPunct="0">
              <a:lnSpc>
                <a:spcPct val="100000"/>
              </a:lnSpc>
              <a:spcBef>
                <a:spcPct val="20000"/>
              </a:spcBef>
              <a:spcAft>
                <a:spcPts val="0"/>
              </a:spcAft>
              <a:buClrTx/>
              <a:buSzTx/>
              <a:buFont typeface="Arial" charset="0"/>
              <a:buNone/>
              <a:tabLst/>
              <a:defRPr/>
            </a:pPr>
            <a:endParaRPr kumimoji="0" lang="en-GB" sz="1200" b="0" i="0" u="none" strike="noStrike" kern="1200" cap="none" spc="0" normalizeH="0" baseline="0" noProof="0" dirty="0">
              <a:ln>
                <a:noFill/>
              </a:ln>
              <a:solidFill>
                <a:srgbClr val="FF0000"/>
              </a:solidFill>
              <a:effectLst/>
              <a:uLnTx/>
              <a:uFillTx/>
              <a:latin typeface="Verdana"/>
              <a:ea typeface="+mn-ea"/>
              <a:cs typeface="+mn-cs"/>
            </a:endParaRPr>
          </a:p>
        </p:txBody>
      </p:sp>
      <p:sp>
        <p:nvSpPr>
          <p:cNvPr id="21" name="Rectangle 2">
            <a:extLst>
              <a:ext uri="{FF2B5EF4-FFF2-40B4-BE49-F238E27FC236}">
                <a16:creationId xmlns:a16="http://schemas.microsoft.com/office/drawing/2014/main" xmlns="" id="{1DDD7BA2-BB84-4CE5-89B5-0F7ECAAE4180}"/>
              </a:ext>
            </a:extLst>
          </p:cNvPr>
          <p:cNvSpPr>
            <a:spLocks noChangeArrowheads="1"/>
          </p:cNvSpPr>
          <p:nvPr/>
        </p:nvSpPr>
        <p:spPr bwMode="auto">
          <a:xfrm>
            <a:off x="4738647" y="2739088"/>
            <a:ext cx="3832907" cy="109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marL="363538" indent="-36353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0" fontAlgn="auto" latinLnBrk="0" hangingPunct="0">
              <a:lnSpc>
                <a:spcPct val="100000"/>
              </a:lnSpc>
              <a:spcBef>
                <a:spcPts val="0"/>
              </a:spcBef>
              <a:spcAft>
                <a:spcPts val="600"/>
              </a:spcAft>
              <a:buClrTx/>
              <a:buSzTx/>
              <a:buFont typeface="Arial" charset="0"/>
              <a:buNone/>
              <a:tabLst/>
              <a:defRPr/>
            </a:pPr>
            <a:r>
              <a:rPr kumimoji="0" lang="en-US" sz="1100" b="1" i="0" u="none" strike="noStrike" kern="1200" cap="none" spc="0" normalizeH="0" baseline="0" noProof="0" dirty="0">
                <a:ln>
                  <a:noFill/>
                </a:ln>
                <a:solidFill>
                  <a:srgbClr val="1268B3"/>
                </a:solidFill>
                <a:effectLst/>
                <a:uLnTx/>
                <a:uFillTx/>
                <a:latin typeface="Verdana"/>
                <a:ea typeface="+mn-ea"/>
                <a:cs typeface="+mn-cs"/>
              </a:rPr>
              <a:t>This </a:t>
            </a:r>
            <a:r>
              <a:rPr kumimoji="0" lang="en-US" sz="1100" b="1" i="0" u="none" strike="noStrike" kern="1200" cap="none" spc="0" normalizeH="0" baseline="0" noProof="0" dirty="0" smtClean="0">
                <a:ln>
                  <a:noFill/>
                </a:ln>
                <a:solidFill>
                  <a:srgbClr val="1268B3"/>
                </a:solidFill>
                <a:effectLst/>
                <a:uLnTx/>
                <a:uFillTx/>
                <a:latin typeface="Verdana"/>
                <a:ea typeface="+mn-ea"/>
                <a:cs typeface="+mn-cs"/>
              </a:rPr>
              <a:t>round </a:t>
            </a:r>
            <a:r>
              <a:rPr kumimoji="0" lang="en-US" sz="1100" b="1" i="0" u="none" strike="noStrike" kern="1200" cap="none" spc="0" normalizeH="0" baseline="0" noProof="0" dirty="0">
                <a:ln>
                  <a:noFill/>
                </a:ln>
                <a:solidFill>
                  <a:srgbClr val="1268B3"/>
                </a:solidFill>
                <a:effectLst/>
                <a:uLnTx/>
                <a:uFillTx/>
                <a:latin typeface="Verdana"/>
                <a:ea typeface="+mn-ea"/>
                <a:cs typeface="+mn-cs"/>
              </a:rPr>
              <a:t>of engagements </a:t>
            </a:r>
            <a:br>
              <a:rPr kumimoji="0" lang="en-US" sz="1100" b="1" i="0" u="none" strike="noStrike" kern="1200" cap="none" spc="0" normalizeH="0" baseline="0" noProof="0" dirty="0">
                <a:ln>
                  <a:noFill/>
                </a:ln>
                <a:solidFill>
                  <a:srgbClr val="1268B3"/>
                </a:solidFill>
                <a:effectLst/>
                <a:uLnTx/>
                <a:uFillTx/>
                <a:latin typeface="Verdana"/>
                <a:ea typeface="+mn-ea"/>
                <a:cs typeface="+mn-cs"/>
              </a:rPr>
            </a:br>
            <a:r>
              <a:rPr kumimoji="0" lang="en-US" sz="1100" b="1" i="0" u="none" strike="noStrike" kern="1200" cap="none" spc="0" normalizeH="0" baseline="0" noProof="0" dirty="0">
                <a:ln>
                  <a:noFill/>
                </a:ln>
                <a:solidFill>
                  <a:srgbClr val="1268B3"/>
                </a:solidFill>
                <a:effectLst/>
                <a:uLnTx/>
                <a:uFillTx/>
                <a:latin typeface="Verdana"/>
                <a:ea typeface="+mn-ea"/>
                <a:cs typeface="+mn-cs"/>
              </a:rPr>
              <a:t>yielded the following responses: </a:t>
            </a:r>
            <a:endParaRPr kumimoji="0" lang="en-US" sz="1100" b="0" i="0" u="none" strike="noStrike" kern="1200" cap="none" spc="0" normalizeH="0" baseline="0" noProof="0" dirty="0">
              <a:ln>
                <a:noFill/>
              </a:ln>
              <a:solidFill>
                <a:srgbClr val="1268B3"/>
              </a:solidFill>
              <a:effectLst/>
              <a:uLnTx/>
              <a:uFillTx/>
              <a:latin typeface="Verdana"/>
              <a:ea typeface="+mn-ea"/>
              <a:cs typeface="+mn-cs"/>
            </a:endParaRPr>
          </a:p>
          <a:p>
            <a:pPr marL="111538" marR="0" lvl="0" indent="-111538" algn="l" defTabSz="914400" rtl="0" eaLnBrk="0" fontAlgn="auto" latinLnBrk="0" hangingPunct="0">
              <a:lnSpc>
                <a:spcPct val="100000"/>
              </a:lnSpc>
              <a:spcBef>
                <a:spcPts val="0"/>
              </a:spcBef>
              <a:spcAft>
                <a:spcPts val="600"/>
              </a:spcAft>
              <a:buClrTx/>
              <a:buSzTx/>
              <a:buFont typeface="Arial" charset="0"/>
              <a:buChar char="•"/>
              <a:tabLst/>
              <a:defRPr/>
            </a:pPr>
            <a:r>
              <a:rPr kumimoji="0" lang="en-US" sz="1100" b="1" i="0" u="none" strike="noStrike" kern="1200" cap="none" spc="0" normalizeH="0" baseline="0" noProof="0" dirty="0">
                <a:ln>
                  <a:noFill/>
                </a:ln>
                <a:solidFill>
                  <a:srgbClr val="6D6E71"/>
                </a:solidFill>
                <a:effectLst/>
                <a:uLnTx/>
                <a:uFillTx/>
                <a:latin typeface="Verdana"/>
                <a:ea typeface="+mn-ea"/>
                <a:cs typeface="+mn-cs"/>
              </a:rPr>
              <a:t>116 responses to a paper survey</a:t>
            </a:r>
            <a:endParaRPr kumimoji="0" lang="en-US" sz="1100" b="0" i="0" u="none" strike="noStrike" kern="1200" cap="none" spc="0" normalizeH="0" baseline="0" noProof="0" dirty="0">
              <a:ln>
                <a:noFill/>
              </a:ln>
              <a:solidFill>
                <a:srgbClr val="6D6E71"/>
              </a:solidFill>
              <a:effectLst/>
              <a:uLnTx/>
              <a:uFillTx/>
              <a:latin typeface="Verdana"/>
              <a:ea typeface="+mn-ea"/>
              <a:cs typeface="+mn-cs"/>
            </a:endParaRPr>
          </a:p>
          <a:p>
            <a:pPr marL="111538" marR="0" lvl="0" indent="-111538" algn="l" defTabSz="914400" rtl="0" eaLnBrk="0" fontAlgn="auto" latinLnBrk="0" hangingPunct="0">
              <a:lnSpc>
                <a:spcPct val="100000"/>
              </a:lnSpc>
              <a:spcBef>
                <a:spcPts val="0"/>
              </a:spcBef>
              <a:spcAft>
                <a:spcPts val="600"/>
              </a:spcAft>
              <a:buClrTx/>
              <a:buSzTx/>
              <a:buFont typeface="Arial" charset="0"/>
              <a:buChar char="•"/>
              <a:tabLst/>
              <a:defRPr/>
            </a:pPr>
            <a:r>
              <a:rPr kumimoji="0" lang="en-US" sz="1100" b="1" i="0" u="none" strike="noStrike" kern="1200" cap="none" spc="0" normalizeH="0" baseline="0" noProof="0" dirty="0">
                <a:ln>
                  <a:noFill/>
                </a:ln>
                <a:solidFill>
                  <a:srgbClr val="6D6E71"/>
                </a:solidFill>
                <a:effectLst/>
                <a:uLnTx/>
                <a:uFillTx/>
                <a:latin typeface="Verdana"/>
                <a:ea typeface="+mn-ea"/>
                <a:cs typeface="+mn-cs"/>
              </a:rPr>
              <a:t>19 discussion groups with 173 participants in total*</a:t>
            </a:r>
            <a:endParaRPr kumimoji="0" lang="en-US" sz="1100" b="0" i="0" u="none" strike="noStrike" kern="1200" cap="none" spc="0" normalizeH="0" baseline="0" noProof="0" dirty="0">
              <a:ln>
                <a:noFill/>
              </a:ln>
              <a:solidFill>
                <a:srgbClr val="6D6E71"/>
              </a:solidFill>
              <a:effectLst/>
              <a:uLnTx/>
              <a:uFillTx/>
              <a:latin typeface="Verdana"/>
              <a:ea typeface="+mn-ea"/>
              <a:cs typeface="+mn-cs"/>
            </a:endParaRPr>
          </a:p>
        </p:txBody>
      </p:sp>
      <p:sp>
        <p:nvSpPr>
          <p:cNvPr id="28" name="Rectangle 2">
            <a:extLst>
              <a:ext uri="{FF2B5EF4-FFF2-40B4-BE49-F238E27FC236}">
                <a16:creationId xmlns:a16="http://schemas.microsoft.com/office/drawing/2014/main" xmlns="" id="{C48309A5-F65E-417F-B478-7480821E5CD9}"/>
              </a:ext>
            </a:extLst>
          </p:cNvPr>
          <p:cNvSpPr>
            <a:spLocks noChangeArrowheads="1"/>
          </p:cNvSpPr>
          <p:nvPr/>
        </p:nvSpPr>
        <p:spPr bwMode="auto">
          <a:xfrm>
            <a:off x="4618665" y="4748134"/>
            <a:ext cx="4117323" cy="60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marL="363538" indent="-36353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0" fontAlgn="auto" latinLnBrk="0" hangingPunct="0">
              <a:lnSpc>
                <a:spcPct val="100000"/>
              </a:lnSpc>
              <a:spcBef>
                <a:spcPct val="20000"/>
              </a:spcBef>
              <a:spcAft>
                <a:spcPts val="0"/>
              </a:spcAft>
              <a:buClrTx/>
              <a:buSzTx/>
              <a:buFont typeface="Arial" charset="0"/>
              <a:buNone/>
              <a:tabLst/>
              <a:defRPr/>
            </a:pPr>
            <a:r>
              <a:rPr kumimoji="0" lang="en-US" sz="1100" b="0" i="0" u="none" strike="noStrike" kern="1200" cap="none" spc="0" normalizeH="0" baseline="0" noProof="0" dirty="0">
                <a:ln>
                  <a:noFill/>
                </a:ln>
                <a:solidFill>
                  <a:srgbClr val="6D6E71"/>
                </a:solidFill>
                <a:effectLst/>
                <a:uLnTx/>
                <a:uFillTx/>
                <a:latin typeface="Verdana"/>
                <a:ea typeface="+mn-ea"/>
                <a:cs typeface="+mn-cs"/>
              </a:rPr>
              <a:t>The report which follows is a top-level summary of responses captured during the </a:t>
            </a:r>
            <a:r>
              <a:rPr kumimoji="0" lang="en-US" sz="1100" b="0" i="0" u="none" strike="noStrike" kern="1200" cap="none" spc="0" normalizeH="0" baseline="0" noProof="0" dirty="0" smtClean="0">
                <a:ln>
                  <a:noFill/>
                </a:ln>
                <a:solidFill>
                  <a:srgbClr val="6D6E71"/>
                </a:solidFill>
                <a:effectLst/>
                <a:uLnTx/>
                <a:uFillTx/>
                <a:latin typeface="Verdana"/>
                <a:ea typeface="+mn-ea"/>
                <a:cs typeface="+mn-cs"/>
              </a:rPr>
              <a:t>engagement process </a:t>
            </a:r>
            <a:r>
              <a:rPr kumimoji="0" lang="en-US" sz="1100" b="0" i="0" u="none" strike="noStrike" kern="1200" cap="none" spc="0" normalizeH="0" baseline="0" noProof="0" dirty="0">
                <a:ln>
                  <a:noFill/>
                </a:ln>
                <a:solidFill>
                  <a:srgbClr val="6D6E71"/>
                </a:solidFill>
                <a:effectLst/>
                <a:uLnTx/>
                <a:uFillTx/>
                <a:latin typeface="Verdana"/>
                <a:ea typeface="+mn-ea"/>
                <a:cs typeface="+mn-cs"/>
              </a:rPr>
              <a:t>(individual surveys and groups discussions).</a:t>
            </a:r>
          </a:p>
        </p:txBody>
      </p:sp>
      <p:sp>
        <p:nvSpPr>
          <p:cNvPr id="14" name="Slide Number Placeholder 3">
            <a:extLst>
              <a:ext uri="{FF2B5EF4-FFF2-40B4-BE49-F238E27FC236}">
                <a16:creationId xmlns:a16="http://schemas.microsoft.com/office/drawing/2014/main" xmlns="" id="{18DF1C9A-417C-7649-A466-3888696C5176}"/>
              </a:ext>
            </a:extLst>
          </p:cNvPr>
          <p:cNvSpPr txBox="1">
            <a:spLocks/>
          </p:cNvSpPr>
          <p:nvPr/>
        </p:nvSpPr>
        <p:spPr>
          <a:xfrm>
            <a:off x="341999" y="6246056"/>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5" name="Rectangle 2">
            <a:extLst>
              <a:ext uri="{FF2B5EF4-FFF2-40B4-BE49-F238E27FC236}">
                <a16:creationId xmlns:a16="http://schemas.microsoft.com/office/drawing/2014/main" xmlns="" id="{C4F7E7CA-A598-9A47-A168-3FC8FB8DC069}"/>
              </a:ext>
            </a:extLst>
          </p:cNvPr>
          <p:cNvSpPr>
            <a:spLocks noChangeArrowheads="1"/>
          </p:cNvSpPr>
          <p:nvPr/>
        </p:nvSpPr>
        <p:spPr bwMode="auto">
          <a:xfrm>
            <a:off x="4618665" y="1935955"/>
            <a:ext cx="4117323" cy="60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marL="363538" indent="-36353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0" indent="0">
              <a:buNone/>
              <a:defRPr/>
            </a:pPr>
            <a:r>
              <a:rPr lang="en-US" sz="1100" dirty="0">
                <a:solidFill>
                  <a:srgbClr val="6D6E71"/>
                </a:solidFill>
                <a:latin typeface="Verdana"/>
              </a:rPr>
              <a:t>South Yorkshire &amp; Bassetlaw Integrated Care System</a:t>
            </a:r>
            <a:r>
              <a:rPr kumimoji="0" lang="en-US" sz="1100" b="0" i="0" u="none" strike="noStrike" kern="1200" cap="none" spc="0" normalizeH="0" baseline="0" noProof="0" dirty="0">
                <a:ln>
                  <a:noFill/>
                </a:ln>
                <a:solidFill>
                  <a:srgbClr val="6D6E71"/>
                </a:solidFill>
                <a:effectLst/>
                <a:uLnTx/>
                <a:uFillTx/>
                <a:latin typeface="Verdana"/>
                <a:ea typeface="+mn-ea"/>
                <a:cs typeface="+mn-cs"/>
              </a:rPr>
              <a:t> has been actively seeking the views of local </a:t>
            </a:r>
            <a:br>
              <a:rPr kumimoji="0" lang="en-US" sz="1100" b="0" i="0" u="none" strike="noStrike" kern="1200" cap="none" spc="0" normalizeH="0" baseline="0" noProof="0" dirty="0">
                <a:ln>
                  <a:noFill/>
                </a:ln>
                <a:solidFill>
                  <a:srgbClr val="6D6E71"/>
                </a:solidFill>
                <a:effectLst/>
                <a:uLnTx/>
                <a:uFillTx/>
                <a:latin typeface="Verdana"/>
                <a:ea typeface="+mn-ea"/>
                <a:cs typeface="+mn-cs"/>
              </a:rPr>
            </a:br>
            <a:r>
              <a:rPr kumimoji="0" lang="en-US" sz="1100" b="0" i="0" u="none" strike="noStrike" kern="1200" cap="none" spc="0" normalizeH="0" baseline="0" noProof="0" dirty="0">
                <a:ln>
                  <a:noFill/>
                </a:ln>
                <a:solidFill>
                  <a:srgbClr val="6D6E71"/>
                </a:solidFill>
                <a:effectLst/>
                <a:uLnTx/>
                <a:uFillTx/>
                <a:latin typeface="Verdana"/>
                <a:ea typeface="+mn-ea"/>
                <a:cs typeface="+mn-cs"/>
              </a:rPr>
              <a:t>people </a:t>
            </a:r>
            <a:r>
              <a:rPr kumimoji="0" lang="en-US" sz="1100" b="0" i="0" u="none" strike="noStrike" kern="1200" cap="none" spc="0" normalizeH="0" baseline="0" noProof="0" dirty="0" err="1" smtClean="0">
                <a:ln>
                  <a:noFill/>
                </a:ln>
                <a:solidFill>
                  <a:srgbClr val="6D6E71"/>
                </a:solidFill>
                <a:effectLst/>
                <a:uLnTx/>
                <a:uFillTx/>
                <a:latin typeface="Verdana"/>
                <a:ea typeface="+mn-ea"/>
                <a:cs typeface="+mn-cs"/>
              </a:rPr>
              <a:t>thoughout</a:t>
            </a:r>
            <a:r>
              <a:rPr kumimoji="0" lang="en-US" sz="1100" b="0" i="0" u="none" strike="noStrike" kern="1200" cap="none" spc="0" normalizeH="0" baseline="0" noProof="0" dirty="0" smtClean="0">
                <a:ln>
                  <a:noFill/>
                </a:ln>
                <a:solidFill>
                  <a:srgbClr val="6D6E71"/>
                </a:solidFill>
                <a:effectLst/>
                <a:uLnTx/>
                <a:uFillTx/>
                <a:latin typeface="Verdana"/>
                <a:ea typeface="+mn-ea"/>
                <a:cs typeface="+mn-cs"/>
              </a:rPr>
              <a:t>. </a:t>
            </a:r>
            <a:endParaRPr kumimoji="0" lang="en-GB" sz="1100" b="0" i="0" u="none" strike="noStrike" kern="1200" cap="none" spc="0" normalizeH="0" baseline="0" noProof="0" dirty="0">
              <a:ln>
                <a:noFill/>
              </a:ln>
              <a:solidFill>
                <a:srgbClr val="FF0000"/>
              </a:solidFill>
              <a:effectLst/>
              <a:uLnTx/>
              <a:uFillTx/>
              <a:latin typeface="Verdana"/>
              <a:ea typeface="+mn-ea"/>
              <a:cs typeface="+mn-cs"/>
            </a:endParaRPr>
          </a:p>
        </p:txBody>
      </p:sp>
      <p:sp>
        <p:nvSpPr>
          <p:cNvPr id="16" name="Rectangle 2">
            <a:extLst>
              <a:ext uri="{FF2B5EF4-FFF2-40B4-BE49-F238E27FC236}">
                <a16:creationId xmlns:a16="http://schemas.microsoft.com/office/drawing/2014/main" xmlns="" id="{7B4862D5-A336-4B83-A806-98226BE2FC78}"/>
              </a:ext>
            </a:extLst>
          </p:cNvPr>
          <p:cNvSpPr>
            <a:spLocks noChangeArrowheads="1"/>
          </p:cNvSpPr>
          <p:nvPr/>
        </p:nvSpPr>
        <p:spPr bwMode="auto">
          <a:xfrm>
            <a:off x="4618665" y="5413549"/>
            <a:ext cx="4117323" cy="78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marL="363538" indent="-36353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0" fontAlgn="auto" latinLnBrk="0" hangingPunct="0">
              <a:lnSpc>
                <a:spcPct val="100000"/>
              </a:lnSpc>
              <a:spcBef>
                <a:spcPct val="20000"/>
              </a:spcBef>
              <a:spcAft>
                <a:spcPts val="0"/>
              </a:spcAft>
              <a:buClrTx/>
              <a:buSzTx/>
              <a:buFont typeface="Arial" charset="0"/>
              <a:buNone/>
              <a:tabLst/>
              <a:defRPr/>
            </a:pPr>
            <a:r>
              <a:rPr kumimoji="0" lang="en-US" sz="900" b="0" i="1" u="none" strike="noStrike" kern="1200" cap="none" spc="0" normalizeH="0" baseline="0" noProof="0" dirty="0">
                <a:ln>
                  <a:noFill/>
                </a:ln>
                <a:solidFill>
                  <a:srgbClr val="6D6E71"/>
                </a:solidFill>
                <a:effectLst/>
                <a:uLnTx/>
                <a:uFillTx/>
                <a:latin typeface="Verdana"/>
                <a:ea typeface="+mn-ea"/>
                <a:cs typeface="+mn-cs"/>
              </a:rPr>
              <a:t>*Discussion groups were carried out by a variety of different organisations, focusing on different aspects of service and from different perspectives. A number of focus groups focused specifically on maternity services, and the summary of these groups is therefore shown separately.   </a:t>
            </a:r>
          </a:p>
        </p:txBody>
      </p:sp>
      <p:sp>
        <p:nvSpPr>
          <p:cNvPr id="17" name="Rectangle 16">
            <a:extLst>
              <a:ext uri="{FF2B5EF4-FFF2-40B4-BE49-F238E27FC236}">
                <a16:creationId xmlns:a16="http://schemas.microsoft.com/office/drawing/2014/main" xmlns="" id="{454614C9-BA9F-46BB-9BB0-016D39C07A3D}"/>
              </a:ext>
            </a:extLst>
          </p:cNvPr>
          <p:cNvSpPr/>
          <p:nvPr/>
        </p:nvSpPr>
        <p:spPr>
          <a:xfrm>
            <a:off x="4714493" y="3825044"/>
            <a:ext cx="4135473" cy="461665"/>
          </a:xfrm>
          <a:prstGeom prst="rect">
            <a:avLst/>
          </a:prstGeom>
        </p:spPr>
        <p:txBody>
          <a:bodyPr wrap="square">
            <a:spAutoFit/>
          </a:bodyPr>
          <a:lstStyle/>
          <a:p>
            <a:pPr>
              <a:defRPr/>
            </a:pPr>
            <a:r>
              <a:rPr lang="en-GB" sz="1200" b="1" dirty="0">
                <a:solidFill>
                  <a:srgbClr val="6D6E71"/>
                </a:solidFill>
              </a:rPr>
              <a:t>These were </a:t>
            </a:r>
            <a:r>
              <a:rPr lang="en-US" sz="1200" b="1" dirty="0">
                <a:solidFill>
                  <a:srgbClr val="6D6E71"/>
                </a:solidFill>
              </a:rPr>
              <a:t>with a sample of residents from South Yorkshire, Bassetlaw &amp; Chesterfield. </a:t>
            </a:r>
          </a:p>
        </p:txBody>
      </p:sp>
    </p:spTree>
    <p:extLst>
      <p:ext uri="{BB962C8B-B14F-4D97-AF65-F5344CB8AC3E}">
        <p14:creationId xmlns:p14="http://schemas.microsoft.com/office/powerpoint/2010/main" val="1732778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6CF76CD4-6A8A-43CB-AC96-062236812F25}"/>
              </a:ext>
            </a:extLst>
          </p:cNvPr>
          <p:cNvSpPr/>
          <p:nvPr/>
        </p:nvSpPr>
        <p:spPr>
          <a:xfrm>
            <a:off x="396083" y="1331087"/>
            <a:ext cx="4091191" cy="3848990"/>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9" name="Rectangle 18">
            <a:extLst>
              <a:ext uri="{FF2B5EF4-FFF2-40B4-BE49-F238E27FC236}">
                <a16:creationId xmlns:a16="http://schemas.microsoft.com/office/drawing/2014/main" xmlns="" id="{81CD75E7-0310-437D-BE34-945A004B7D91}"/>
              </a:ext>
            </a:extLst>
          </p:cNvPr>
          <p:cNvSpPr/>
          <p:nvPr/>
        </p:nvSpPr>
        <p:spPr>
          <a:xfrm>
            <a:off x="4696785" y="1331087"/>
            <a:ext cx="4008052" cy="3848990"/>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7" name="Rounded Rectangle 14">
            <a:extLst>
              <a:ext uri="{FF2B5EF4-FFF2-40B4-BE49-F238E27FC236}">
                <a16:creationId xmlns:a16="http://schemas.microsoft.com/office/drawing/2014/main" xmlns="" id="{5868AD08-B7FB-44F3-962E-B3BEBB1B5BC7}"/>
              </a:ext>
            </a:extLst>
          </p:cNvPr>
          <p:cNvSpPr/>
          <p:nvPr/>
        </p:nvSpPr>
        <p:spPr>
          <a:xfrm rot="21369118">
            <a:off x="4497798" y="1167508"/>
            <a:ext cx="3492132" cy="430948"/>
          </a:xfrm>
          <a:prstGeom prst="roundRect">
            <a:avLst>
              <a:gd name="adj" fmla="val 0"/>
            </a:avLst>
          </a:prstGeom>
          <a:solidFill>
            <a:schemeClr val="tx1"/>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prstClr val="white"/>
                </a:solidFill>
                <a:latin typeface="Verdana"/>
                <a:cs typeface="Verdana"/>
              </a:rPr>
              <a:t>Efficient/Seamless system of care</a:t>
            </a:r>
            <a:endParaRPr kumimoji="0" lang="en-US" sz="1300" b="1" i="0" u="none" strike="noStrike" kern="1200" cap="none" spc="0" normalizeH="0" baseline="0" noProof="0" dirty="0">
              <a:ln>
                <a:noFill/>
              </a:ln>
              <a:solidFill>
                <a:prstClr val="white"/>
              </a:solidFill>
              <a:effectLst/>
              <a:uLnTx/>
              <a:uFillTx/>
              <a:latin typeface="Verdana"/>
              <a:ea typeface="+mn-ea"/>
              <a:cs typeface="Verdana"/>
            </a:endParaRPr>
          </a:p>
        </p:txBody>
      </p:sp>
      <p:sp>
        <p:nvSpPr>
          <p:cNvPr id="16" name="Rounded Rectangle 14">
            <a:extLst>
              <a:ext uri="{FF2B5EF4-FFF2-40B4-BE49-F238E27FC236}">
                <a16:creationId xmlns:a16="http://schemas.microsoft.com/office/drawing/2014/main" xmlns="" id="{7144DD89-2432-4A86-8512-98D069D908FE}"/>
              </a:ext>
            </a:extLst>
          </p:cNvPr>
          <p:cNvSpPr/>
          <p:nvPr/>
        </p:nvSpPr>
        <p:spPr>
          <a:xfrm rot="21412765">
            <a:off x="341028" y="1211544"/>
            <a:ext cx="3878775" cy="398325"/>
          </a:xfrm>
          <a:prstGeom prst="roundRect">
            <a:avLst>
              <a:gd name="adj" fmla="val 0"/>
            </a:avLst>
          </a:prstGeom>
          <a:solidFill>
            <a:schemeClr val="tx2"/>
          </a:solidFill>
          <a:ln w="47625">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solidFill>
                  <a:prstClr val="white"/>
                </a:solidFill>
                <a:latin typeface="Verdana"/>
                <a:cs typeface="Verdana"/>
              </a:rPr>
              <a:t>Communication/Sharing of information</a:t>
            </a:r>
            <a:endParaRPr kumimoji="0" lang="en-US" sz="1300" b="1" i="0" u="none" strike="noStrike" kern="1200" cap="none" spc="0" normalizeH="0" baseline="0" noProof="0" dirty="0">
              <a:ln>
                <a:noFill/>
              </a:ln>
              <a:solidFill>
                <a:prstClr val="white"/>
              </a:solidFill>
              <a:effectLst/>
              <a:uLnTx/>
              <a:uFillTx/>
              <a:latin typeface="Verdana"/>
              <a:ea typeface="+mn-ea"/>
              <a:cs typeface="Verdana"/>
            </a:endParaRPr>
          </a:p>
        </p:txBody>
      </p:sp>
      <p:sp>
        <p:nvSpPr>
          <p:cNvPr id="20" name="Rectangle 19">
            <a:extLst>
              <a:ext uri="{FF2B5EF4-FFF2-40B4-BE49-F238E27FC236}">
                <a16:creationId xmlns:a16="http://schemas.microsoft.com/office/drawing/2014/main" xmlns="" id="{5C91C454-DBA7-43D8-9B13-CD039BAE5B11}"/>
              </a:ext>
            </a:extLst>
          </p:cNvPr>
          <p:cNvSpPr/>
          <p:nvPr/>
        </p:nvSpPr>
        <p:spPr>
          <a:xfrm>
            <a:off x="4668253" y="5289631"/>
            <a:ext cx="4008052" cy="1006354"/>
          </a:xfrm>
          <a:prstGeom prst="rect">
            <a:avLst/>
          </a:prstGeom>
          <a:solidFill>
            <a:schemeClr val="tx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prstClr val="white"/>
                </a:solidFill>
              </a:rPr>
              <a:t> For some respondents, interdependent services signified a system of care in which skills and resources are organised in the interest of providing continuous and effective care for individual patients.</a:t>
            </a:r>
          </a:p>
        </p:txBody>
      </p:sp>
      <p:sp>
        <p:nvSpPr>
          <p:cNvPr id="21" name="Rectangle 20">
            <a:extLst>
              <a:ext uri="{FF2B5EF4-FFF2-40B4-BE49-F238E27FC236}">
                <a16:creationId xmlns:a16="http://schemas.microsoft.com/office/drawing/2014/main" xmlns="" id="{1CFE28E5-0BD1-42AD-8313-48D90CE6BA07}"/>
              </a:ext>
            </a:extLst>
          </p:cNvPr>
          <p:cNvSpPr/>
          <p:nvPr/>
        </p:nvSpPr>
        <p:spPr>
          <a:xfrm>
            <a:off x="396081" y="5289631"/>
            <a:ext cx="4091191" cy="1006354"/>
          </a:xfrm>
          <a:prstGeom prst="rect">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prstClr val="white"/>
                </a:solidFill>
              </a:rPr>
              <a:t>Some respondents highlighted the importance of interprofessional teamwork and collaboration between and among different health workers and healthcare teams/centers. </a:t>
            </a:r>
            <a:endParaRPr kumimoji="0" lang="en-US" sz="11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Picture 13" descr="DJS_coloured-backgrounds_White-top.jpg">
            <a:extLst>
              <a:ext uri="{FF2B5EF4-FFF2-40B4-BE49-F238E27FC236}">
                <a16:creationId xmlns:a16="http://schemas.microsoft.com/office/drawing/2014/main" xmlns="" id="{B6BE07CD-D7DD-4B4B-931C-4762BE0409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5" name="Title 4">
            <a:extLst>
              <a:ext uri="{FF2B5EF4-FFF2-40B4-BE49-F238E27FC236}">
                <a16:creationId xmlns:a16="http://schemas.microsoft.com/office/drawing/2014/main" xmlns="" id="{54CADDC8-A074-CA48-B027-267137793384}"/>
              </a:ext>
            </a:extLst>
          </p:cNvPr>
          <p:cNvSpPr txBox="1">
            <a:spLocks/>
          </p:cNvSpPr>
          <p:nvPr/>
        </p:nvSpPr>
        <p:spPr>
          <a:xfrm>
            <a:off x="323528" y="519063"/>
            <a:ext cx="8388696" cy="523220"/>
          </a:xfrm>
          <a:prstGeom prst="rect">
            <a:avLst/>
          </a:prstGeom>
        </p:spPr>
        <p:txBody>
          <a:bodyPr wrap="square">
            <a:spAutoFit/>
          </a:bodyPr>
          <a:lstStyle>
            <a:defPPr>
              <a:defRPr lang="en-US"/>
            </a:defPPr>
            <a:lvl1pPr>
              <a:defRPr sz="2400" b="1">
                <a:solidFill>
                  <a:schemeClr val="tx2"/>
                </a:solidFill>
                <a:latin typeface="+mj-lt"/>
              </a:defRPr>
            </a:lvl1pPr>
          </a:lstStyle>
          <a:p>
            <a:pPr lvl="0">
              <a:defRPr/>
            </a:pPr>
            <a:r>
              <a:rPr lang="en-GB" sz="2800" dirty="0">
                <a:solidFill>
                  <a:srgbClr val="6D6E71"/>
                </a:solidFill>
                <a:latin typeface="Verdana" panose="020B0604030504040204" pitchFamily="34" charset="0"/>
                <a:ea typeface="Verdana" panose="020B0604030504040204" pitchFamily="34" charset="0"/>
                <a:cs typeface="Verdana" panose="020B0604030504040204" pitchFamily="34" charset="0"/>
              </a:rPr>
              <a:t>Interdependence of Services</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GB" sz="2800" b="0" dirty="0">
                <a:solidFill>
                  <a:srgbClr val="6D6E71"/>
                </a:solidFill>
                <a:latin typeface="Verdana" panose="020B0604030504040204" pitchFamily="34" charset="0"/>
                <a:ea typeface="Verdana" panose="020B0604030504040204" pitchFamily="34" charset="0"/>
                <a:cs typeface="Verdana" panose="020B0604030504040204" pitchFamily="34" charset="0"/>
              </a:rPr>
              <a:t>S</a:t>
            </a:r>
            <a:r>
              <a:rPr kumimoji="0" lang="en-GB" sz="2800" b="0" i="0" u="none" strike="noStrike" kern="1200" cap="none" spc="0" normalizeH="0" baseline="0" noProof="0" dirty="0" err="1">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urvey</a:t>
            </a:r>
            <a:endPar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 name="Slide Number Placeholder 3">
            <a:extLst>
              <a:ext uri="{FF2B5EF4-FFF2-40B4-BE49-F238E27FC236}">
                <a16:creationId xmlns:a16="http://schemas.microsoft.com/office/drawing/2014/main" xmlns="" id="{41CB3F54-C980-E34C-BF24-EC2773029C3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29" name="Speech Bubble: Rectangle with Corners Rounded 28">
            <a:extLst>
              <a:ext uri="{FF2B5EF4-FFF2-40B4-BE49-F238E27FC236}">
                <a16:creationId xmlns:a16="http://schemas.microsoft.com/office/drawing/2014/main" xmlns="" id="{9AFDE100-F7E6-4F10-A746-FEAB1B50A1A8}"/>
              </a:ext>
            </a:extLst>
          </p:cNvPr>
          <p:cNvSpPr/>
          <p:nvPr/>
        </p:nvSpPr>
        <p:spPr>
          <a:xfrm>
            <a:off x="6672279" y="1622875"/>
            <a:ext cx="1882088" cy="1052499"/>
          </a:xfrm>
          <a:prstGeom prst="wedgeRoundRectCallout">
            <a:avLst>
              <a:gd name="adj1" fmla="val 43601"/>
              <a:gd name="adj2" fmla="val -57676"/>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It would be good to have continuity of care from pre to post natal and as your child grows</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30" name="Speech Bubble: Rectangle with Corners Rounded 29">
            <a:extLst>
              <a:ext uri="{FF2B5EF4-FFF2-40B4-BE49-F238E27FC236}">
                <a16:creationId xmlns:a16="http://schemas.microsoft.com/office/drawing/2014/main" xmlns="" id="{89446757-25A3-45F5-9B75-9C2BF3CD8A8E}"/>
              </a:ext>
            </a:extLst>
          </p:cNvPr>
          <p:cNvSpPr/>
          <p:nvPr/>
        </p:nvSpPr>
        <p:spPr>
          <a:xfrm>
            <a:off x="4892504" y="4033388"/>
            <a:ext cx="3681792" cy="1027420"/>
          </a:xfrm>
          <a:prstGeom prst="wedgeRoundRectCallout">
            <a:avLst>
              <a:gd name="adj1" fmla="val 43488"/>
              <a:gd name="adj2" fmla="val -45564"/>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Specialist centers are fine…but staff need to work cooperatively when two specialists are needed e.g. a patient in a burn unit has a stroke and needs an acute stroke center which is at different hospital</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35" name="Speech Bubble: Rectangle with Corners Rounded 34">
            <a:extLst>
              <a:ext uri="{FF2B5EF4-FFF2-40B4-BE49-F238E27FC236}">
                <a16:creationId xmlns:a16="http://schemas.microsoft.com/office/drawing/2014/main" xmlns="" id="{C924ABE9-E0C6-4854-8427-8DE0B4720A28}"/>
              </a:ext>
            </a:extLst>
          </p:cNvPr>
          <p:cNvSpPr/>
          <p:nvPr/>
        </p:nvSpPr>
        <p:spPr>
          <a:xfrm>
            <a:off x="7179185" y="2815511"/>
            <a:ext cx="1449332" cy="1088487"/>
          </a:xfrm>
          <a:prstGeom prst="wedgeRoundRectCallout">
            <a:avLst>
              <a:gd name="adj1" fmla="val 36714"/>
              <a:gd name="adj2" fmla="val -46457"/>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a:t>
            </a:r>
            <a:r>
              <a:rPr kumimoji="0" lang="en-US" sz="1100" b="0" i="0" u="none" strike="noStrike" kern="1200" cap="none" spc="0" normalizeH="0" baseline="0" noProof="0" dirty="0">
                <a:ln>
                  <a:noFill/>
                </a:ln>
                <a:solidFill>
                  <a:srgbClr val="6D6E71"/>
                </a:solidFill>
                <a:effectLst/>
                <a:uLnTx/>
                <a:uFillTx/>
                <a:latin typeface="Verdana"/>
                <a:ea typeface="+mn-ea"/>
                <a:cs typeface="+mn-cs"/>
              </a:rPr>
              <a:t>It’s important [for]</a:t>
            </a:r>
            <a:r>
              <a:rPr lang="en-US" sz="1100" dirty="0">
                <a:solidFill>
                  <a:srgbClr val="6D6E71"/>
                </a:solidFill>
              </a:rPr>
              <a:t> all services to be run effectively and work well together</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36" name="Speech Bubble: Rectangle with Corners Rounded 35">
            <a:extLst>
              <a:ext uri="{FF2B5EF4-FFF2-40B4-BE49-F238E27FC236}">
                <a16:creationId xmlns:a16="http://schemas.microsoft.com/office/drawing/2014/main" xmlns="" id="{D461FBCA-7AF6-45CA-B091-AC2BA2BBC1B0}"/>
              </a:ext>
            </a:extLst>
          </p:cNvPr>
          <p:cNvSpPr/>
          <p:nvPr/>
        </p:nvSpPr>
        <p:spPr>
          <a:xfrm>
            <a:off x="4892504" y="3025671"/>
            <a:ext cx="2210361" cy="898163"/>
          </a:xfrm>
          <a:prstGeom prst="wedgeRoundRectCallout">
            <a:avLst>
              <a:gd name="adj1" fmla="val 42001"/>
              <a:gd name="adj2" fmla="val -65574"/>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a:t>
            </a:r>
            <a:r>
              <a:rPr lang="en-US" sz="1100" dirty="0">
                <a:solidFill>
                  <a:srgbClr val="6D6E71"/>
                </a:solidFill>
              </a:rPr>
              <a:t>I want to be reassured that all the correct services I potentially need are located together for quick and effective care.</a:t>
            </a:r>
            <a:r>
              <a:rPr lang="en-GB" sz="1100" dirty="0">
                <a:solidFill>
                  <a:srgbClr val="6D6E71"/>
                </a:solidFill>
                <a:latin typeface="Verdana"/>
              </a:rPr>
              <a:t>”</a:t>
            </a:r>
            <a:endParaRPr kumimoji="0" lang="en-GB" sz="1100" b="0" i="0" u="none" strike="noStrike" kern="1200" cap="none" spc="0" normalizeH="0" baseline="0" noProof="0" dirty="0">
              <a:ln>
                <a:noFill/>
              </a:ln>
              <a:solidFill>
                <a:srgbClr val="6D6E71"/>
              </a:solidFill>
              <a:effectLst/>
              <a:uLnTx/>
              <a:uFillTx/>
              <a:latin typeface="Verdana"/>
              <a:ea typeface="+mn-ea"/>
              <a:cs typeface="+mn-cs"/>
            </a:endParaRPr>
          </a:p>
        </p:txBody>
      </p:sp>
      <p:sp>
        <p:nvSpPr>
          <p:cNvPr id="37" name="Speech Bubble: Rectangle with Corners Rounded 36">
            <a:extLst>
              <a:ext uri="{FF2B5EF4-FFF2-40B4-BE49-F238E27FC236}">
                <a16:creationId xmlns:a16="http://schemas.microsoft.com/office/drawing/2014/main" xmlns="" id="{8AA70E4A-7569-46CA-B94C-1149E5089CE9}"/>
              </a:ext>
            </a:extLst>
          </p:cNvPr>
          <p:cNvSpPr/>
          <p:nvPr/>
        </p:nvSpPr>
        <p:spPr>
          <a:xfrm>
            <a:off x="4896235" y="1750208"/>
            <a:ext cx="1659708" cy="1156193"/>
          </a:xfrm>
          <a:prstGeom prst="wedgeRoundRectCallout">
            <a:avLst>
              <a:gd name="adj1" fmla="val -57542"/>
              <a:gd name="adj2" fmla="val 33486"/>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ea typeface="+mn-ea"/>
                <a:cs typeface="+mn-cs"/>
              </a:rPr>
              <a:t>“</a:t>
            </a:r>
            <a:r>
              <a:rPr lang="en-US" sz="1100" dirty="0">
                <a:solidFill>
                  <a:srgbClr val="6D6E71"/>
                </a:solidFill>
              </a:rPr>
              <a:t>It might be good to have continuous care for children in one place but I would prefer this to happen locally</a:t>
            </a:r>
            <a:r>
              <a:rPr kumimoji="0" lang="en-GB" sz="1100" b="0" i="0" u="none" strike="noStrike" kern="1200" cap="none" spc="0" normalizeH="0" baseline="0" noProof="0" dirty="0">
                <a:ln>
                  <a:noFill/>
                </a:ln>
                <a:solidFill>
                  <a:srgbClr val="6D6E71"/>
                </a:solidFill>
                <a:effectLst/>
                <a:uLnTx/>
                <a:uFillTx/>
                <a:ea typeface="+mn-ea"/>
                <a:cs typeface="+mn-cs"/>
              </a:rPr>
              <a:t>.”</a:t>
            </a:r>
          </a:p>
        </p:txBody>
      </p:sp>
      <p:sp>
        <p:nvSpPr>
          <p:cNvPr id="41" name="Speech Bubble: Rectangle with Corners Rounded 40">
            <a:extLst>
              <a:ext uri="{FF2B5EF4-FFF2-40B4-BE49-F238E27FC236}">
                <a16:creationId xmlns:a16="http://schemas.microsoft.com/office/drawing/2014/main" xmlns="" id="{93278CE9-553F-4E64-BAC4-F90CAFA857C9}"/>
              </a:ext>
            </a:extLst>
          </p:cNvPr>
          <p:cNvSpPr/>
          <p:nvPr/>
        </p:nvSpPr>
        <p:spPr>
          <a:xfrm>
            <a:off x="589864" y="1728580"/>
            <a:ext cx="3620892" cy="1183953"/>
          </a:xfrm>
          <a:prstGeom prst="wedgeRoundRectCallout">
            <a:avLst>
              <a:gd name="adj1" fmla="val 57082"/>
              <a:gd name="adj2" fmla="val -32831"/>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kumimoji="0" lang="en-US" sz="1100" b="0" i="0" u="none" strike="noStrike" kern="1200" cap="none" spc="0" normalizeH="0" baseline="0" noProof="0" dirty="0">
                <a:ln>
                  <a:noFill/>
                </a:ln>
                <a:solidFill>
                  <a:srgbClr val="6D6E71"/>
                </a:solidFill>
                <a:effectLst/>
                <a:uLnTx/>
                <a:uFillTx/>
                <a:latin typeface="Verdana"/>
                <a:ea typeface="+mn-ea"/>
                <a:cs typeface="+mn-cs"/>
              </a:rPr>
              <a:t>T</a:t>
            </a:r>
            <a:r>
              <a:rPr lang="en-US" sz="1100" dirty="0">
                <a:solidFill>
                  <a:srgbClr val="6D6E71"/>
                </a:solidFill>
              </a:rPr>
              <a:t>he time between referrals to different departments [is] too long…I would have to repeat too much information to each different professionals. If the departments are interdependent, why is this not more of a seamless service?</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42" name="Speech Bubble: Rectangle with Corners Rounded 41">
            <a:extLst>
              <a:ext uri="{FF2B5EF4-FFF2-40B4-BE49-F238E27FC236}">
                <a16:creationId xmlns:a16="http://schemas.microsoft.com/office/drawing/2014/main" xmlns="" id="{E0526D18-0F18-4A7D-AE03-6B28F19BF8A3}"/>
              </a:ext>
            </a:extLst>
          </p:cNvPr>
          <p:cNvSpPr/>
          <p:nvPr/>
        </p:nvSpPr>
        <p:spPr>
          <a:xfrm>
            <a:off x="2271524" y="3903998"/>
            <a:ext cx="2069233" cy="1183953"/>
          </a:xfrm>
          <a:prstGeom prst="wedgeRoundRectCallout">
            <a:avLst>
              <a:gd name="adj1" fmla="val -41486"/>
              <a:gd name="adj2" fmla="val 25580"/>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kumimoji="0" lang="en-US" sz="1100" b="0" i="0" u="none" strike="noStrike" kern="1200" cap="none" spc="0" normalizeH="0" baseline="0" noProof="0" dirty="0">
                <a:ln>
                  <a:noFill/>
                </a:ln>
                <a:solidFill>
                  <a:srgbClr val="6D6E71"/>
                </a:solidFill>
                <a:effectLst/>
                <a:uLnTx/>
                <a:uFillTx/>
                <a:latin typeface="Verdana"/>
                <a:ea typeface="+mn-ea"/>
                <a:cs typeface="+mn-cs"/>
              </a:rPr>
              <a:t>Information</a:t>
            </a:r>
            <a:r>
              <a:rPr lang="en-US" sz="1100" dirty="0">
                <a:solidFill>
                  <a:srgbClr val="6D6E71"/>
                </a:solidFill>
              </a:rPr>
              <a:t> needs to be shared when needed so that all services in connection with the patient is aware of the patient's care needs</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43" name="Speech Bubble: Rectangle with Corners Rounded 42">
            <a:extLst>
              <a:ext uri="{FF2B5EF4-FFF2-40B4-BE49-F238E27FC236}">
                <a16:creationId xmlns:a16="http://schemas.microsoft.com/office/drawing/2014/main" xmlns="" id="{F7288F37-5F17-4D5B-858B-548E3D74E178}"/>
              </a:ext>
            </a:extLst>
          </p:cNvPr>
          <p:cNvSpPr/>
          <p:nvPr/>
        </p:nvSpPr>
        <p:spPr>
          <a:xfrm>
            <a:off x="2271525" y="2987560"/>
            <a:ext cx="2069232" cy="828837"/>
          </a:xfrm>
          <a:prstGeom prst="wedgeRoundRectCallout">
            <a:avLst>
              <a:gd name="adj1" fmla="val -37260"/>
              <a:gd name="adj2" fmla="val -40336"/>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a:t>
            </a:r>
            <a:r>
              <a:rPr lang="en-US" sz="1100" dirty="0">
                <a:solidFill>
                  <a:srgbClr val="6D6E71"/>
                </a:solidFill>
              </a:rPr>
              <a:t>For the systems to work there has to be a well managed connection between services</a:t>
            </a:r>
            <a:r>
              <a:rPr kumimoji="0" lang="en-GB" sz="1100" b="0" i="0" u="none" strike="noStrike" kern="1200" cap="none" spc="0" normalizeH="0" baseline="0" noProof="0" dirty="0">
                <a:ln>
                  <a:noFill/>
                </a:ln>
                <a:solidFill>
                  <a:srgbClr val="6D6E71"/>
                </a:solidFill>
                <a:effectLst/>
                <a:uLnTx/>
                <a:uFillTx/>
                <a:latin typeface="Verdana"/>
                <a:ea typeface="+mn-ea"/>
                <a:cs typeface="+mn-cs"/>
              </a:rPr>
              <a:t>.” </a:t>
            </a:r>
          </a:p>
        </p:txBody>
      </p:sp>
      <p:sp>
        <p:nvSpPr>
          <p:cNvPr id="44" name="Speech Bubble: Rectangle with Corners Rounded 43">
            <a:extLst>
              <a:ext uri="{FF2B5EF4-FFF2-40B4-BE49-F238E27FC236}">
                <a16:creationId xmlns:a16="http://schemas.microsoft.com/office/drawing/2014/main" xmlns="" id="{E9F5DC1E-DB98-47E9-9AC2-60540673FE92}"/>
              </a:ext>
            </a:extLst>
          </p:cNvPr>
          <p:cNvSpPr/>
          <p:nvPr/>
        </p:nvSpPr>
        <p:spPr>
          <a:xfrm>
            <a:off x="479154" y="3022087"/>
            <a:ext cx="1709300" cy="2120764"/>
          </a:xfrm>
          <a:prstGeom prst="wedgeRoundRectCallout">
            <a:avLst>
              <a:gd name="adj1" fmla="val -37696"/>
              <a:gd name="adj2" fmla="val -45424"/>
              <a:gd name="adj3" fmla="val 16667"/>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The most frustrating thing about these services is when they fail to share information when we have to share the same information and fill in the same forms time and time again</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Tree>
    <p:extLst>
      <p:ext uri="{BB962C8B-B14F-4D97-AF65-F5344CB8AC3E}">
        <p14:creationId xmlns:p14="http://schemas.microsoft.com/office/powerpoint/2010/main" val="1575376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2A6497-DEE1-4A67-A91A-F4E6D753CC7B}"/>
              </a:ext>
            </a:extLst>
          </p:cNvPr>
          <p:cNvSpPr txBox="1"/>
          <p:nvPr/>
        </p:nvSpPr>
        <p:spPr>
          <a:xfrm>
            <a:off x="396081" y="895692"/>
            <a:ext cx="8351838" cy="1113905"/>
          </a:xfrm>
          <a:prstGeom prst="rect">
            <a:avLst/>
          </a:prstGeom>
        </p:spPr>
        <p:txBody>
          <a:bodyPr vert="horz" wrap="square" lIns="91440" tIns="45720" rIns="91440" bIns="45720" rtlCol="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GB" sz="1600" b="1" i="0" u="none" strike="noStrike" kern="1200" cap="none" spc="0" normalizeH="0" baseline="0" noProof="0" dirty="0">
              <a:ln>
                <a:noFill/>
              </a:ln>
              <a:solidFill>
                <a:srgbClr val="6D6E71"/>
              </a:solidFill>
              <a:effectLst/>
              <a:uLnTx/>
              <a:uFillTx/>
              <a:latin typeface="Verdana"/>
              <a:ea typeface="+mn-ea"/>
              <a:cs typeface="+mn-cs"/>
            </a:endParaRPr>
          </a:p>
        </p:txBody>
      </p:sp>
      <p:sp>
        <p:nvSpPr>
          <p:cNvPr id="7" name="TextBox 6">
            <a:extLst>
              <a:ext uri="{FF2B5EF4-FFF2-40B4-BE49-F238E27FC236}">
                <a16:creationId xmlns:a16="http://schemas.microsoft.com/office/drawing/2014/main" xmlns="" id="{FE1EC33A-620E-4BD8-86C0-DCFC741A55BF}"/>
              </a:ext>
            </a:extLst>
          </p:cNvPr>
          <p:cNvSpPr txBox="1"/>
          <p:nvPr/>
        </p:nvSpPr>
        <p:spPr>
          <a:xfrm>
            <a:off x="323529" y="1175554"/>
            <a:ext cx="4312640" cy="3857466"/>
          </a:xfrm>
          <a:prstGeom prst="rect">
            <a:avLst/>
          </a:prstGeom>
          <a:noFill/>
        </p:spPr>
        <p:txBody>
          <a:bodyPr wrap="square" rtlCol="0">
            <a:spAutoFit/>
          </a:bodyPr>
          <a:lstStyle/>
          <a:p>
            <a:pPr marL="177750" lvl="0" indent="-177750">
              <a:spcAft>
                <a:spcPts val="1000"/>
              </a:spcAft>
              <a:buFont typeface="Arial" panose="020B0604020202020204" pitchFamily="34" charset="0"/>
              <a:buChar char="•"/>
              <a:defRPr/>
            </a:pPr>
            <a:r>
              <a:rPr lang="en-US" sz="1200" dirty="0">
                <a:solidFill>
                  <a:srgbClr val="6D6E71"/>
                </a:solidFill>
              </a:rPr>
              <a:t>Although discussions around the interdependence (or lack thereof) of services rarely moved beyond a narrow concern for continued access to care, some participants discussed the topic in terms of communication and thus for them the interdependence of services meant adopting a more comprehensive and cooperative approach to care giving.</a:t>
            </a:r>
          </a:p>
          <a:p>
            <a:pPr marL="177750" lvl="0" indent="-177750">
              <a:spcAft>
                <a:spcPts val="1000"/>
              </a:spcAft>
              <a:buFont typeface="Arial" panose="020B0604020202020204" pitchFamily="34" charset="0"/>
              <a:buChar char="•"/>
              <a:defRPr/>
            </a:pPr>
            <a:r>
              <a:rPr lang="en-US" sz="1200" dirty="0">
                <a:solidFill>
                  <a:srgbClr val="6D6E71"/>
                </a:solidFill>
              </a:rPr>
              <a:t>Still other participants felt that interdependence meant having services available in the same location making it easier for practitioners to communicate with one another and reducing the need for patients to have to repeat sensitive information and relay complex explanations to their care providers. (The latter was flagged as a potential issue for more marginalized groups, e.g. substance abusers, recent immigrants with limited English speaking abilities).  </a:t>
            </a:r>
          </a:p>
          <a:p>
            <a:pPr marL="177750" lvl="0" indent="-177750">
              <a:spcAft>
                <a:spcPts val="1000"/>
              </a:spcAft>
              <a:buFont typeface="Arial" panose="020B0604020202020204" pitchFamily="34" charset="0"/>
              <a:buChar char="•"/>
              <a:defRPr/>
            </a:pPr>
            <a:endParaRPr lang="en-US" sz="1200" dirty="0">
              <a:solidFill>
                <a:srgbClr val="6D6E71"/>
              </a:solidFill>
            </a:endParaRPr>
          </a:p>
        </p:txBody>
      </p:sp>
      <p:pic>
        <p:nvPicPr>
          <p:cNvPr id="11" name="Picture 10" descr="DJS_coloured-backgrounds_White-top.jpg">
            <a:extLst>
              <a:ext uri="{FF2B5EF4-FFF2-40B4-BE49-F238E27FC236}">
                <a16:creationId xmlns:a16="http://schemas.microsoft.com/office/drawing/2014/main" xmlns="" id="{B1575684-49F1-1B40-9EB3-20C300F98DA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2" name="Title 4">
            <a:extLst>
              <a:ext uri="{FF2B5EF4-FFF2-40B4-BE49-F238E27FC236}">
                <a16:creationId xmlns:a16="http://schemas.microsoft.com/office/drawing/2014/main" xmlns="" id="{04E58C6F-693C-C34F-8ED9-39C7E35D01BE}"/>
              </a:ext>
            </a:extLst>
          </p:cNvPr>
          <p:cNvSpPr txBox="1">
            <a:spLocks/>
          </p:cNvSpPr>
          <p:nvPr/>
        </p:nvSpPr>
        <p:spPr>
          <a:xfrm>
            <a:off x="323528" y="519063"/>
            <a:ext cx="8388696" cy="584775"/>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Interdependence of Services*</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Groups</a:t>
            </a:r>
            <a:r>
              <a:rPr kumimoji="0" lang="en-GB" sz="32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GB" sz="32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Slide Number Placeholder 3">
            <a:extLst>
              <a:ext uri="{FF2B5EF4-FFF2-40B4-BE49-F238E27FC236}">
                <a16:creationId xmlns:a16="http://schemas.microsoft.com/office/drawing/2014/main" xmlns="" id="{5138A341-55D6-FD43-9DD3-240FF7A5AC3A}"/>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4" name="Speech Bubble: Rectangle with Corners Rounded 8">
            <a:extLst>
              <a:ext uri="{FF2B5EF4-FFF2-40B4-BE49-F238E27FC236}">
                <a16:creationId xmlns:a16="http://schemas.microsoft.com/office/drawing/2014/main" xmlns="" id="{536F99F6-4199-1942-AE55-4D327AF86CD0}"/>
              </a:ext>
            </a:extLst>
          </p:cNvPr>
          <p:cNvSpPr/>
          <p:nvPr/>
        </p:nvSpPr>
        <p:spPr>
          <a:xfrm>
            <a:off x="4876800" y="2989023"/>
            <a:ext cx="3835423" cy="918637"/>
          </a:xfrm>
          <a:prstGeom prst="wedgeRoundRectCallout">
            <a:avLst>
              <a:gd name="adj1" fmla="val -7761"/>
              <a:gd name="adj2" fmla="val 69193"/>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100" b="0" i="0" u="none" strike="noStrike" kern="1200" cap="none" spc="0" normalizeH="0" baseline="0" noProof="0" dirty="0">
                <a:ln>
                  <a:noFill/>
                </a:ln>
                <a:solidFill>
                  <a:srgbClr val="6D6E71"/>
                </a:solidFill>
                <a:effectLst/>
                <a:uLnTx/>
                <a:uFillTx/>
                <a:latin typeface="Verdana"/>
                <a:ea typeface="+mn-ea"/>
                <a:cs typeface="+mn-cs"/>
              </a:rPr>
              <a:t> “I think children need to be cared for in the local hospital, but for </a:t>
            </a:r>
            <a:r>
              <a:rPr lang="en-GB" sz="1100" dirty="0">
                <a:solidFill>
                  <a:srgbClr val="6D6E71"/>
                </a:solidFill>
              </a:rPr>
              <a:t>maternity and gastroenterology, I think it makes sense to change it so that you see the best person and traveling isn’t a problem then.”</a:t>
            </a:r>
            <a:endParaRPr kumimoji="0" lang="en-GB" sz="1100" b="0" i="0" u="none" strike="noStrike" kern="1200" cap="none" spc="0" normalizeH="0" baseline="0" noProof="0" dirty="0">
              <a:ln>
                <a:noFill/>
              </a:ln>
              <a:solidFill>
                <a:srgbClr val="6D6E71"/>
              </a:solidFill>
              <a:effectLst/>
              <a:uLnTx/>
              <a:uFillTx/>
              <a:latin typeface="Verdana"/>
              <a:ea typeface="+mn-ea"/>
              <a:cs typeface="+mn-cs"/>
            </a:endParaRPr>
          </a:p>
        </p:txBody>
      </p:sp>
      <p:pic>
        <p:nvPicPr>
          <p:cNvPr id="16" name="Picture 15">
            <a:extLst>
              <a:ext uri="{FF2B5EF4-FFF2-40B4-BE49-F238E27FC236}">
                <a16:creationId xmlns:a16="http://schemas.microsoft.com/office/drawing/2014/main" xmlns="" id="{230475A1-B161-438F-9E9A-09A360CA56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276"/>
          <a:stretch/>
        </p:blipFill>
        <p:spPr>
          <a:xfrm>
            <a:off x="2807369" y="5058740"/>
            <a:ext cx="2149976" cy="1800055"/>
          </a:xfrm>
          <a:prstGeom prst="rect">
            <a:avLst/>
          </a:prstGeom>
        </p:spPr>
      </p:pic>
      <p:sp>
        <p:nvSpPr>
          <p:cNvPr id="18" name="Speech Bubble: Rectangle with Corners Rounded 8">
            <a:extLst>
              <a:ext uri="{FF2B5EF4-FFF2-40B4-BE49-F238E27FC236}">
                <a16:creationId xmlns:a16="http://schemas.microsoft.com/office/drawing/2014/main" xmlns="" id="{9168BB11-A780-4E58-8A4E-F89D73AA173F}"/>
              </a:ext>
            </a:extLst>
          </p:cNvPr>
          <p:cNvSpPr/>
          <p:nvPr/>
        </p:nvSpPr>
        <p:spPr>
          <a:xfrm>
            <a:off x="4876800" y="1452644"/>
            <a:ext cx="3835425" cy="1113844"/>
          </a:xfrm>
          <a:prstGeom prst="wedgeRoundRectCallout">
            <a:avLst>
              <a:gd name="adj1" fmla="val 35427"/>
              <a:gd name="adj2" fmla="val -66171"/>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1400" b="0" i="0" u="none" strike="noStrike" kern="1200" cap="none" spc="0" normalizeH="0" baseline="0" noProof="0" dirty="0">
                <a:ln>
                  <a:noFill/>
                </a:ln>
                <a:solidFill>
                  <a:srgbClr val="6D6E71"/>
                </a:solidFill>
                <a:effectLst/>
                <a:uLnTx/>
                <a:uFillTx/>
                <a:latin typeface="Verdana"/>
                <a:ea typeface="+mn-ea"/>
                <a:cs typeface="+mn-cs"/>
              </a:rPr>
              <a:t> </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r>
              <a:rPr lang="en-US" sz="1100" dirty="0">
                <a:solidFill>
                  <a:srgbClr val="6D6E71"/>
                </a:solidFill>
              </a:rPr>
              <a:t>I’ve had a knee replacement and I’ve seen four different consultants, two at Bassetlaw and two at Barlborough where I want to go – seems a waste of resources and time. I’ve had one knee done and now I’m trying to get the second one done.</a:t>
            </a:r>
            <a:r>
              <a:rPr kumimoji="0" lang="en-GB" sz="1100" b="0" i="0" u="none" strike="noStrike" kern="1200" cap="none" spc="0" normalizeH="0" baseline="0" noProof="0" dirty="0">
                <a:ln>
                  <a:noFill/>
                </a:ln>
                <a:solidFill>
                  <a:srgbClr val="6D6E71"/>
                </a:solidFill>
                <a:effectLst/>
                <a:uLnTx/>
                <a:uFillTx/>
                <a:latin typeface="Verdana"/>
                <a:ea typeface="+mn-ea"/>
                <a:cs typeface="+mn-cs"/>
              </a:rPr>
              <a:t>”</a:t>
            </a:r>
          </a:p>
        </p:txBody>
      </p:sp>
      <p:sp>
        <p:nvSpPr>
          <p:cNvPr id="19" name="TextBox 18">
            <a:extLst>
              <a:ext uri="{FF2B5EF4-FFF2-40B4-BE49-F238E27FC236}">
                <a16:creationId xmlns:a16="http://schemas.microsoft.com/office/drawing/2014/main" xmlns="" id="{25B6D694-396F-44BF-90D6-EA15AF4A5858}"/>
              </a:ext>
            </a:extLst>
          </p:cNvPr>
          <p:cNvSpPr txBox="1"/>
          <p:nvPr/>
        </p:nvSpPr>
        <p:spPr>
          <a:xfrm>
            <a:off x="5047860" y="5181682"/>
            <a:ext cx="4016197" cy="1420902"/>
          </a:xfrm>
          <a:prstGeom prst="rect">
            <a:avLst/>
          </a:prstGeom>
          <a:noFill/>
        </p:spPr>
        <p:txBody>
          <a:bodyPr wrap="square" rtlCol="0">
            <a:spAutoFit/>
          </a:bodyPr>
          <a:lstStyle/>
          <a:p>
            <a:pPr lvl="0">
              <a:spcAft>
                <a:spcPts val="1000"/>
              </a:spcAft>
              <a:defRPr/>
            </a:pPr>
            <a:r>
              <a:rPr lang="en-US" sz="1100" dirty="0">
                <a:solidFill>
                  <a:srgbClr val="6D6E71"/>
                </a:solidFill>
              </a:rPr>
              <a:t>* There was a feeling among several focus group moderators that the terms used to describe the linking of services across the healthcare system – namely, ‘interdependence’ and ‘interdependencies’  - failed to resonate with participants, despite further explanation and exploration.</a:t>
            </a:r>
          </a:p>
          <a:p>
            <a:pPr marL="177750" lvl="0" indent="-177750">
              <a:spcAft>
                <a:spcPts val="1000"/>
              </a:spcAft>
              <a:buFont typeface="Arial" panose="020B0604020202020204" pitchFamily="34" charset="0"/>
              <a:buChar char="•"/>
              <a:defRPr/>
            </a:pPr>
            <a:endParaRPr lang="en-US" sz="1200" dirty="0">
              <a:solidFill>
                <a:srgbClr val="6D6E71"/>
              </a:solidFill>
            </a:endParaRPr>
          </a:p>
        </p:txBody>
      </p:sp>
    </p:spTree>
    <p:extLst>
      <p:ext uri="{BB962C8B-B14F-4D97-AF65-F5344CB8AC3E}">
        <p14:creationId xmlns:p14="http://schemas.microsoft.com/office/powerpoint/2010/main" val="2423803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3A84E702-C83C-6446-8DDD-D1C40785BF52}"/>
              </a:ext>
            </a:extLst>
          </p:cNvPr>
          <p:cNvSpPr txBox="1"/>
          <p:nvPr/>
        </p:nvSpPr>
        <p:spPr>
          <a:xfrm>
            <a:off x="496316" y="711756"/>
            <a:ext cx="323254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
                <a:srgbClr val="000840"/>
              </a:buClr>
              <a:buSzTx/>
              <a:buFontTx/>
              <a:buNone/>
              <a:tabLst/>
              <a:defRPr/>
            </a:pPr>
            <a:r>
              <a:rPr kumimoji="0" lang="de-DE" altLang="en-US" sz="15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Section 8</a:t>
            </a:r>
          </a:p>
        </p:txBody>
      </p:sp>
      <p:sp>
        <p:nvSpPr>
          <p:cNvPr id="17" name="Oval 16">
            <a:extLst>
              <a:ext uri="{FF2B5EF4-FFF2-40B4-BE49-F238E27FC236}">
                <a16:creationId xmlns:a16="http://schemas.microsoft.com/office/drawing/2014/main" xmlns="" id="{EEA525BE-E5CC-594C-AD29-4971C875F913}"/>
              </a:ext>
            </a:extLst>
          </p:cNvPr>
          <p:cNvSpPr/>
          <p:nvPr/>
        </p:nvSpPr>
        <p:spPr>
          <a:xfrm>
            <a:off x="5551775" y="914399"/>
            <a:ext cx="552621" cy="552621"/>
          </a:xfrm>
          <a:prstGeom prst="ellipse">
            <a:avLst/>
          </a:prstGeom>
          <a:solidFill>
            <a:schemeClr val="bg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a:ea typeface="+mn-ea"/>
                <a:cs typeface="+mn-cs"/>
              </a:rPr>
              <a:t> </a:t>
            </a:r>
          </a:p>
        </p:txBody>
      </p:sp>
      <p:sp>
        <p:nvSpPr>
          <p:cNvPr id="18" name="Oval 17">
            <a:extLst>
              <a:ext uri="{FF2B5EF4-FFF2-40B4-BE49-F238E27FC236}">
                <a16:creationId xmlns:a16="http://schemas.microsoft.com/office/drawing/2014/main" xmlns="" id="{FA797247-505E-CC43-86DE-FC67435FC895}"/>
              </a:ext>
            </a:extLst>
          </p:cNvPr>
          <p:cNvSpPr/>
          <p:nvPr/>
        </p:nvSpPr>
        <p:spPr>
          <a:xfrm>
            <a:off x="3796130" y="2462264"/>
            <a:ext cx="2207426" cy="2207426"/>
          </a:xfrm>
          <a:prstGeom prst="ellipse">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0" name="Oval 19">
            <a:extLst>
              <a:ext uri="{FF2B5EF4-FFF2-40B4-BE49-F238E27FC236}">
                <a16:creationId xmlns:a16="http://schemas.microsoft.com/office/drawing/2014/main" xmlns="" id="{6880CA08-F238-8948-9D85-F96FDA1B8241}"/>
              </a:ext>
            </a:extLst>
          </p:cNvPr>
          <p:cNvSpPr/>
          <p:nvPr/>
        </p:nvSpPr>
        <p:spPr>
          <a:xfrm>
            <a:off x="6398215" y="5405606"/>
            <a:ext cx="891480" cy="891480"/>
          </a:xfrm>
          <a:prstGeom prst="ellipse">
            <a:avLst/>
          </a:prstGeom>
          <a:solidFill>
            <a:schemeClr val="tx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21" name="Group 20">
            <a:extLst>
              <a:ext uri="{FF2B5EF4-FFF2-40B4-BE49-F238E27FC236}">
                <a16:creationId xmlns:a16="http://schemas.microsoft.com/office/drawing/2014/main" xmlns="" id="{CAFB380E-AD59-BF4F-9A79-F236D698A18A}"/>
              </a:ext>
            </a:extLst>
          </p:cNvPr>
          <p:cNvGrpSpPr/>
          <p:nvPr/>
        </p:nvGrpSpPr>
        <p:grpSpPr>
          <a:xfrm>
            <a:off x="560164" y="669293"/>
            <a:ext cx="3325518" cy="1301550"/>
            <a:chOff x="542577" y="718010"/>
            <a:chExt cx="3310095" cy="1000352"/>
          </a:xfrm>
        </p:grpSpPr>
        <p:cxnSp>
          <p:nvCxnSpPr>
            <p:cNvPr id="22" name="Straight Connector 21">
              <a:extLst>
                <a:ext uri="{FF2B5EF4-FFF2-40B4-BE49-F238E27FC236}">
                  <a16:creationId xmlns:a16="http://schemas.microsoft.com/office/drawing/2014/main" xmlns="" id="{CF085EF7-5307-BF4F-B505-6D0AC6ADC2D4}"/>
                </a:ext>
              </a:extLst>
            </p:cNvPr>
            <p:cNvCxnSpPr/>
            <p:nvPr/>
          </p:nvCxnSpPr>
          <p:spPr>
            <a:xfrm>
              <a:off x="563450" y="718010"/>
              <a:ext cx="3289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82ECFFE-695D-D641-9568-F352AE5ED6DC}"/>
                </a:ext>
              </a:extLst>
            </p:cNvPr>
            <p:cNvCxnSpPr/>
            <p:nvPr/>
          </p:nvCxnSpPr>
          <p:spPr>
            <a:xfrm>
              <a:off x="542577" y="1718362"/>
              <a:ext cx="328922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Picture 24" descr="DJS_RESEARCH_LOGO_RGB_SCREEN.png">
            <a:extLst>
              <a:ext uri="{FF2B5EF4-FFF2-40B4-BE49-F238E27FC236}">
                <a16:creationId xmlns:a16="http://schemas.microsoft.com/office/drawing/2014/main" xmlns="" id="{4829E5DA-2F45-304C-8333-54BEBD6430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1051" y="585978"/>
            <a:ext cx="1481293" cy="889422"/>
          </a:xfrm>
          <a:prstGeom prst="rect">
            <a:avLst/>
          </a:prstGeom>
        </p:spPr>
      </p:pic>
      <p:sp>
        <p:nvSpPr>
          <p:cNvPr id="26" name="Rectangle 25">
            <a:extLst>
              <a:ext uri="{FF2B5EF4-FFF2-40B4-BE49-F238E27FC236}">
                <a16:creationId xmlns:a16="http://schemas.microsoft.com/office/drawing/2014/main" xmlns="" id="{F7B169BD-0A7C-7F4C-BE8F-A1DF27F32B3F}"/>
              </a:ext>
            </a:extLst>
          </p:cNvPr>
          <p:cNvSpPr/>
          <p:nvPr/>
        </p:nvSpPr>
        <p:spPr>
          <a:xfrm>
            <a:off x="501469" y="1010911"/>
            <a:ext cx="4234520" cy="861774"/>
          </a:xfrm>
          <a:prstGeom prst="rect">
            <a:avLst/>
          </a:prstGeom>
        </p:spPr>
        <p:txBody>
          <a:bodyPr wrap="square">
            <a:spAutoFit/>
          </a:bodyPr>
          <a:lstStyle/>
          <a:p>
            <a:pPr lvl="0">
              <a:lnSpc>
                <a:spcPts val="2960"/>
              </a:lnSpc>
              <a:defRPr/>
            </a:pPr>
            <a:r>
              <a:rPr lang="en-US" sz="2800" b="1" dirty="0">
                <a:solidFill>
                  <a:srgbClr val="6D6E71"/>
                </a:solidFill>
              </a:rPr>
              <a:t>Groups Focused on Maternity Services*</a:t>
            </a:r>
            <a:endParaRPr kumimoji="0" lang="en-US" sz="2800" b="1" i="0" u="none" strike="noStrike" kern="1200" cap="none" spc="0" normalizeH="0" baseline="0" noProof="0" dirty="0">
              <a:ln>
                <a:noFill/>
              </a:ln>
              <a:solidFill>
                <a:srgbClr val="6D6E71"/>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xmlns="" id="{FB0060F6-1122-3F47-AEDE-10D65737BD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175"/>
          <a:stretch/>
        </p:blipFill>
        <p:spPr>
          <a:xfrm rot="21446175">
            <a:off x="5014590" y="1929529"/>
            <a:ext cx="2275216" cy="1646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xmlns="" id="{F0B5F677-6333-EF45-831D-D70C9215682C}"/>
              </a:ext>
            </a:extLst>
          </p:cNvPr>
          <p:cNvPicPr>
            <a:picLocks noChangeAspect="1"/>
          </p:cNvPicPr>
          <p:nvPr/>
        </p:nvPicPr>
        <p:blipFill>
          <a:blip r:embed="rId4"/>
          <a:stretch>
            <a:fillRect/>
          </a:stretch>
        </p:blipFill>
        <p:spPr>
          <a:xfrm rot="381372">
            <a:off x="6379365" y="3266831"/>
            <a:ext cx="2212054" cy="1659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a:extLst>
              <a:ext uri="{FF2B5EF4-FFF2-40B4-BE49-F238E27FC236}">
                <a16:creationId xmlns:a16="http://schemas.microsoft.com/office/drawing/2014/main" xmlns="" id="{2D14FA8E-1EE8-8A4B-A25B-5BAF69F67E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97195">
            <a:off x="4787221" y="4135677"/>
            <a:ext cx="1790700" cy="1790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a:extLst>
              <a:ext uri="{FF2B5EF4-FFF2-40B4-BE49-F238E27FC236}">
                <a16:creationId xmlns:a16="http://schemas.microsoft.com/office/drawing/2014/main" xmlns="" id="{D0CEE2D8-F380-3842-B019-C1C204F3E9AC}"/>
              </a:ext>
            </a:extLst>
          </p:cNvPr>
          <p:cNvSpPr txBox="1"/>
          <p:nvPr/>
        </p:nvSpPr>
        <p:spPr>
          <a:xfrm>
            <a:off x="-134112" y="2121408"/>
            <a:ext cx="0" cy="0"/>
          </a:xfrm>
          <a:prstGeom prst="rect">
            <a:avLst/>
          </a:prstGeom>
        </p:spPr>
        <p:txBody>
          <a:bodyPr vert="horz" wrap="none" lIns="91440" tIns="45720" rIns="91440" bIns="45720" rtlCol="0" anchor="ctr">
            <a:normAutofit fontScale="25000" lnSpcReduction="20000"/>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US" sz="1400" b="0" i="0" u="none" strike="noStrike" kern="1200" cap="none" spc="0" normalizeH="0" baseline="0" noProof="0" dirty="0">
              <a:ln>
                <a:noFill/>
              </a:ln>
              <a:solidFill>
                <a:srgbClr val="6D6E71"/>
              </a:solidFill>
              <a:effectLst/>
              <a:uLnTx/>
              <a:uFillTx/>
              <a:latin typeface="Verdana"/>
              <a:ea typeface="+mn-ea"/>
              <a:cs typeface="+mn-cs"/>
            </a:endParaRPr>
          </a:p>
        </p:txBody>
      </p:sp>
      <p:sp>
        <p:nvSpPr>
          <p:cNvPr id="31" name="Slide Number Placeholder 3">
            <a:extLst>
              <a:ext uri="{FF2B5EF4-FFF2-40B4-BE49-F238E27FC236}">
                <a16:creationId xmlns:a16="http://schemas.microsoft.com/office/drawing/2014/main" xmlns="" id="{8CB1D6D4-6E45-1F43-B025-B3BA3757DE65}"/>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6" name="Rectangle 2">
            <a:extLst>
              <a:ext uri="{FF2B5EF4-FFF2-40B4-BE49-F238E27FC236}">
                <a16:creationId xmlns:a16="http://schemas.microsoft.com/office/drawing/2014/main" xmlns="" id="{1B1B4903-2050-42EF-93F4-1155686C8F90}"/>
              </a:ext>
            </a:extLst>
          </p:cNvPr>
          <p:cNvSpPr>
            <a:spLocks noChangeArrowheads="1"/>
          </p:cNvSpPr>
          <p:nvPr/>
        </p:nvSpPr>
        <p:spPr bwMode="auto">
          <a:xfrm>
            <a:off x="496316" y="4858061"/>
            <a:ext cx="4117323" cy="138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marL="363538" indent="-36353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0" fontAlgn="auto" latinLnBrk="0" hangingPunct="0">
              <a:lnSpc>
                <a:spcPct val="100000"/>
              </a:lnSpc>
              <a:spcBef>
                <a:spcPct val="20000"/>
              </a:spcBef>
              <a:spcAft>
                <a:spcPts val="0"/>
              </a:spcAft>
              <a:buClrTx/>
              <a:buSzTx/>
              <a:buFont typeface="Arial" charset="0"/>
              <a:buNone/>
              <a:tabLst/>
              <a:defRPr/>
            </a:pPr>
            <a:r>
              <a:rPr kumimoji="0" lang="en-US" sz="1200" b="0" i="1" u="none" strike="noStrike" kern="1200" cap="none" spc="0" normalizeH="0" baseline="0" noProof="0" dirty="0">
                <a:ln>
                  <a:noFill/>
                </a:ln>
                <a:solidFill>
                  <a:srgbClr val="6D6E71"/>
                </a:solidFill>
                <a:effectLst/>
                <a:uLnTx/>
                <a:uFillTx/>
                <a:latin typeface="Verdana"/>
                <a:ea typeface="+mn-ea"/>
                <a:cs typeface="+mn-cs"/>
              </a:rPr>
              <a:t>*Discussion groups were carried out by a variety of different organisations, focusing on different aspects of service and from different perspectives. A number of focus groups focused specifically on maternity services, and the summary of these groups is therefore shown separately in the section which follows.   </a:t>
            </a:r>
          </a:p>
        </p:txBody>
      </p:sp>
    </p:spTree>
    <p:extLst>
      <p:ext uri="{BB962C8B-B14F-4D97-AF65-F5344CB8AC3E}">
        <p14:creationId xmlns:p14="http://schemas.microsoft.com/office/powerpoint/2010/main" val="2529859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2A6497-DEE1-4A67-A91A-F4E6D753CC7B}"/>
              </a:ext>
            </a:extLst>
          </p:cNvPr>
          <p:cNvSpPr txBox="1"/>
          <p:nvPr/>
        </p:nvSpPr>
        <p:spPr>
          <a:xfrm>
            <a:off x="396081" y="895692"/>
            <a:ext cx="8351838" cy="1113905"/>
          </a:xfrm>
          <a:prstGeom prst="rect">
            <a:avLst/>
          </a:prstGeom>
        </p:spPr>
        <p:txBody>
          <a:bodyPr vert="horz" wrap="square" lIns="91440" tIns="45720" rIns="91440" bIns="45720" rtlCol="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GB" sz="1600" b="1" i="0" u="none" strike="noStrike" kern="1200" cap="none" spc="0" normalizeH="0" baseline="0" noProof="0" dirty="0">
              <a:ln>
                <a:noFill/>
              </a:ln>
              <a:solidFill>
                <a:srgbClr val="6D6E71"/>
              </a:solidFill>
              <a:effectLst/>
              <a:uLnTx/>
              <a:uFillTx/>
              <a:latin typeface="Verdana"/>
              <a:ea typeface="+mn-ea"/>
              <a:cs typeface="+mn-cs"/>
            </a:endParaRPr>
          </a:p>
        </p:txBody>
      </p:sp>
      <p:sp>
        <p:nvSpPr>
          <p:cNvPr id="8" name="TextBox 7">
            <a:extLst>
              <a:ext uri="{FF2B5EF4-FFF2-40B4-BE49-F238E27FC236}">
                <a16:creationId xmlns:a16="http://schemas.microsoft.com/office/drawing/2014/main" xmlns="" id="{7B77F576-79F7-704F-8631-CEA8A8EDAC78}"/>
              </a:ext>
            </a:extLst>
          </p:cNvPr>
          <p:cNvSpPr txBox="1"/>
          <p:nvPr/>
        </p:nvSpPr>
        <p:spPr>
          <a:xfrm>
            <a:off x="396081" y="895692"/>
            <a:ext cx="8351838" cy="1113905"/>
          </a:xfrm>
          <a:prstGeom prst="rect">
            <a:avLst/>
          </a:prstGeom>
        </p:spPr>
        <p:txBody>
          <a:bodyPr vert="horz" wrap="square" lIns="91440" tIns="45720" rIns="91440" bIns="45720" rtlCol="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GB" sz="1600" b="1" i="0" u="none" strike="noStrike" kern="1200" cap="none" spc="0" normalizeH="0" baseline="0" noProof="0" dirty="0">
              <a:ln>
                <a:noFill/>
              </a:ln>
              <a:solidFill>
                <a:srgbClr val="6D6E71"/>
              </a:solidFill>
              <a:effectLst/>
              <a:uLnTx/>
              <a:uFillTx/>
              <a:latin typeface="Verdana"/>
              <a:ea typeface="+mn-ea"/>
              <a:cs typeface="+mn-cs"/>
            </a:endParaRPr>
          </a:p>
        </p:txBody>
      </p:sp>
      <p:sp>
        <p:nvSpPr>
          <p:cNvPr id="9" name="TextBox 8">
            <a:extLst>
              <a:ext uri="{FF2B5EF4-FFF2-40B4-BE49-F238E27FC236}">
                <a16:creationId xmlns:a16="http://schemas.microsoft.com/office/drawing/2014/main" xmlns="" id="{4D6E9F42-9465-794F-9C87-620B7519557F}"/>
              </a:ext>
            </a:extLst>
          </p:cNvPr>
          <p:cNvSpPr txBox="1"/>
          <p:nvPr/>
        </p:nvSpPr>
        <p:spPr>
          <a:xfrm>
            <a:off x="396081" y="1713294"/>
            <a:ext cx="4312640" cy="3303468"/>
          </a:xfrm>
          <a:prstGeom prst="rect">
            <a:avLst/>
          </a:prstGeom>
          <a:noFill/>
        </p:spPr>
        <p:txBody>
          <a:bodyPr wrap="square" rtlCol="0">
            <a:spAutoFit/>
          </a:bodyPr>
          <a:lstStyle/>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In general, participants were positive about the maternity nurses and staff and they expressed satisfaction with general staff roles as long as they were helpful and demonstrated that they care.</a:t>
            </a:r>
          </a:p>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There was a focus on the need for more midwives and more breastfeeding support. There was also an expressed need for one-on-one support with breastfeeding. (It was suggested that recruiting more breastfeeding advisers would help mitigate this shortfall.)</a:t>
            </a:r>
          </a:p>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Several participants discussed the importance of seeing the same midwife throughout their pregnancy to reduce the need for constantly having to repeat the same (often sensitive) information to different care givers and to help reduce stress. </a:t>
            </a:r>
          </a:p>
        </p:txBody>
      </p:sp>
      <p:sp>
        <p:nvSpPr>
          <p:cNvPr id="10" name="Speech Bubble: Rectangle with Corners Rounded 8">
            <a:extLst>
              <a:ext uri="{FF2B5EF4-FFF2-40B4-BE49-F238E27FC236}">
                <a16:creationId xmlns:a16="http://schemas.microsoft.com/office/drawing/2014/main" xmlns="" id="{0899F4AB-9A75-A043-8766-345E774F5A39}"/>
              </a:ext>
            </a:extLst>
          </p:cNvPr>
          <p:cNvSpPr/>
          <p:nvPr/>
        </p:nvSpPr>
        <p:spPr>
          <a:xfrm>
            <a:off x="4852603" y="1922536"/>
            <a:ext cx="3835425" cy="796762"/>
          </a:xfrm>
          <a:prstGeom prst="wedgeRoundRectCallout">
            <a:avLst>
              <a:gd name="adj1" fmla="val 32418"/>
              <a:gd name="adj2" fmla="val -70588"/>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  “Whilst in hospital with my second child, I didn’t receive any help with breastfeeding. If I was a first time mother I would have really appreciated more help.”</a:t>
            </a:r>
          </a:p>
        </p:txBody>
      </p:sp>
      <p:pic>
        <p:nvPicPr>
          <p:cNvPr id="11" name="Picture 10" descr="DJS_coloured-backgrounds_White-top.jpg">
            <a:extLst>
              <a:ext uri="{FF2B5EF4-FFF2-40B4-BE49-F238E27FC236}">
                <a16:creationId xmlns:a16="http://schemas.microsoft.com/office/drawing/2014/main" xmlns="" id="{36BDF243-BB07-7A4B-801D-A2517FCC06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2" name="Title 4">
            <a:extLst>
              <a:ext uri="{FF2B5EF4-FFF2-40B4-BE49-F238E27FC236}">
                <a16:creationId xmlns:a16="http://schemas.microsoft.com/office/drawing/2014/main" xmlns="" id="{79D4D8AF-3733-2544-AB14-5B235A3039E2}"/>
              </a:ext>
            </a:extLst>
          </p:cNvPr>
          <p:cNvSpPr txBox="1">
            <a:spLocks/>
          </p:cNvSpPr>
          <p:nvPr/>
        </p:nvSpPr>
        <p:spPr>
          <a:xfrm>
            <a:off x="323528" y="519063"/>
            <a:ext cx="8388696" cy="584775"/>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Workforce:</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Groups (maternity)</a:t>
            </a:r>
            <a:r>
              <a:rPr kumimoji="0" lang="en-GB" sz="32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GB" sz="32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Slide Number Placeholder 3">
            <a:extLst>
              <a:ext uri="{FF2B5EF4-FFF2-40B4-BE49-F238E27FC236}">
                <a16:creationId xmlns:a16="http://schemas.microsoft.com/office/drawing/2014/main" xmlns="" id="{6EC7DB64-229D-FB48-9ECB-F39724F184C9}"/>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4" name="Speech Bubble: Rectangle with Corners Rounded 8">
            <a:extLst>
              <a:ext uri="{FF2B5EF4-FFF2-40B4-BE49-F238E27FC236}">
                <a16:creationId xmlns:a16="http://schemas.microsoft.com/office/drawing/2014/main" xmlns="" id="{DC187B9D-5EDB-A34D-B93F-9F1A4D9C702A}"/>
              </a:ext>
            </a:extLst>
          </p:cNvPr>
          <p:cNvSpPr/>
          <p:nvPr/>
        </p:nvSpPr>
        <p:spPr>
          <a:xfrm>
            <a:off x="5066522" y="2953003"/>
            <a:ext cx="1302380" cy="1046470"/>
          </a:xfrm>
          <a:prstGeom prst="wedgeRoundRectCallout">
            <a:avLst>
              <a:gd name="adj1" fmla="val 14686"/>
              <a:gd name="adj2" fmla="val 71525"/>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“Midwives should listen more ...[and] give better explanations.”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6D6E71"/>
              </a:solidFill>
              <a:effectLst/>
              <a:uLnTx/>
              <a:uFillTx/>
              <a:latin typeface="Verdana"/>
              <a:ea typeface="+mn-ea"/>
              <a:cs typeface="+mn-cs"/>
            </a:endParaRPr>
          </a:p>
        </p:txBody>
      </p:sp>
      <p:sp>
        <p:nvSpPr>
          <p:cNvPr id="16" name="Speech Bubble: Rectangle with Corners Rounded 8">
            <a:extLst>
              <a:ext uri="{FF2B5EF4-FFF2-40B4-BE49-F238E27FC236}">
                <a16:creationId xmlns:a16="http://schemas.microsoft.com/office/drawing/2014/main" xmlns="" id="{4ECE4F0F-33D4-1B41-8759-E14DD8949052}"/>
              </a:ext>
            </a:extLst>
          </p:cNvPr>
          <p:cNvSpPr/>
          <p:nvPr/>
        </p:nvSpPr>
        <p:spPr>
          <a:xfrm>
            <a:off x="4845029" y="4452413"/>
            <a:ext cx="3835425" cy="914507"/>
          </a:xfrm>
          <a:prstGeom prst="wedgeRoundRectCallout">
            <a:avLst>
              <a:gd name="adj1" fmla="val 32837"/>
              <a:gd name="adj2" fmla="val 68995"/>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 “I was told different things by different midwives when I had my first baby which was really upsetting and confusing. If I had the same midwife all the way through then that would have been much better.”</a:t>
            </a:r>
          </a:p>
        </p:txBody>
      </p:sp>
      <p:pic>
        <p:nvPicPr>
          <p:cNvPr id="17" name="Picture 16">
            <a:extLst>
              <a:ext uri="{FF2B5EF4-FFF2-40B4-BE49-F238E27FC236}">
                <a16:creationId xmlns:a16="http://schemas.microsoft.com/office/drawing/2014/main" xmlns="" id="{C9968AB2-F339-3D48-9750-38491C721E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757"/>
          <a:stretch/>
        </p:blipFill>
        <p:spPr>
          <a:xfrm>
            <a:off x="2786163" y="5133367"/>
            <a:ext cx="2169258" cy="1740675"/>
          </a:xfrm>
          <a:prstGeom prst="rect">
            <a:avLst/>
          </a:prstGeom>
        </p:spPr>
      </p:pic>
      <p:sp>
        <p:nvSpPr>
          <p:cNvPr id="19" name="Rectangle 18">
            <a:extLst>
              <a:ext uri="{FF2B5EF4-FFF2-40B4-BE49-F238E27FC236}">
                <a16:creationId xmlns:a16="http://schemas.microsoft.com/office/drawing/2014/main" xmlns="" id="{7C75FC0F-5FC6-44E9-A18E-5EA3CBB0831B}"/>
              </a:ext>
            </a:extLst>
          </p:cNvPr>
          <p:cNvSpPr/>
          <p:nvPr/>
        </p:nvSpPr>
        <p:spPr>
          <a:xfrm>
            <a:off x="444476" y="1131638"/>
            <a:ext cx="8303443" cy="491264"/>
          </a:xfrm>
          <a:prstGeom prst="rect">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Verdana"/>
                <a:ea typeface="+mn-ea"/>
                <a:cs typeface="+mn-cs"/>
              </a:rPr>
              <a:t>What is important about people in the hospital who look after pregnant women, babies and children? </a:t>
            </a:r>
          </a:p>
        </p:txBody>
      </p:sp>
      <p:sp>
        <p:nvSpPr>
          <p:cNvPr id="20" name="Speech Bubble: Rectangle with Corners Rounded 8">
            <a:extLst>
              <a:ext uri="{FF2B5EF4-FFF2-40B4-BE49-F238E27FC236}">
                <a16:creationId xmlns:a16="http://schemas.microsoft.com/office/drawing/2014/main" xmlns="" id="{A97301BB-F4B0-40A2-836F-B75533479B81}"/>
              </a:ext>
            </a:extLst>
          </p:cNvPr>
          <p:cNvSpPr/>
          <p:nvPr/>
        </p:nvSpPr>
        <p:spPr>
          <a:xfrm>
            <a:off x="6583634" y="2953002"/>
            <a:ext cx="1925883" cy="1046471"/>
          </a:xfrm>
          <a:prstGeom prst="wedgeRoundRectCallout">
            <a:avLst>
              <a:gd name="adj1" fmla="val 66044"/>
              <a:gd name="adj2" fmla="val 40121"/>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“I had great [breastfeeding] support since leaving but struggled initially due to nurse availability.”</a:t>
            </a:r>
          </a:p>
        </p:txBody>
      </p:sp>
    </p:spTree>
    <p:extLst>
      <p:ext uri="{BB962C8B-B14F-4D97-AF65-F5344CB8AC3E}">
        <p14:creationId xmlns:p14="http://schemas.microsoft.com/office/powerpoint/2010/main" val="388641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2A6497-DEE1-4A67-A91A-F4E6D753CC7B}"/>
              </a:ext>
            </a:extLst>
          </p:cNvPr>
          <p:cNvSpPr txBox="1"/>
          <p:nvPr/>
        </p:nvSpPr>
        <p:spPr>
          <a:xfrm>
            <a:off x="396081" y="895692"/>
            <a:ext cx="8351838" cy="1113905"/>
          </a:xfrm>
          <a:prstGeom prst="rect">
            <a:avLst/>
          </a:prstGeom>
        </p:spPr>
        <p:txBody>
          <a:bodyPr vert="horz" wrap="square" lIns="91440" tIns="45720" rIns="91440" bIns="45720" rtlCol="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GB" sz="1600" b="1" i="0" u="none" strike="noStrike" kern="1200" cap="none" spc="0" normalizeH="0" baseline="0" noProof="0" dirty="0">
              <a:ln>
                <a:noFill/>
              </a:ln>
              <a:solidFill>
                <a:srgbClr val="6D6E71"/>
              </a:solidFill>
              <a:effectLst/>
              <a:uLnTx/>
              <a:uFillTx/>
              <a:latin typeface="Verdana"/>
              <a:ea typeface="+mn-ea"/>
              <a:cs typeface="+mn-cs"/>
            </a:endParaRPr>
          </a:p>
        </p:txBody>
      </p:sp>
      <p:sp>
        <p:nvSpPr>
          <p:cNvPr id="8" name="TextBox 7">
            <a:extLst>
              <a:ext uri="{FF2B5EF4-FFF2-40B4-BE49-F238E27FC236}">
                <a16:creationId xmlns:a16="http://schemas.microsoft.com/office/drawing/2014/main" xmlns="" id="{7B77F576-79F7-704F-8631-CEA8A8EDAC78}"/>
              </a:ext>
            </a:extLst>
          </p:cNvPr>
          <p:cNvSpPr txBox="1"/>
          <p:nvPr/>
        </p:nvSpPr>
        <p:spPr>
          <a:xfrm>
            <a:off x="396081" y="895692"/>
            <a:ext cx="8351838" cy="1113905"/>
          </a:xfrm>
          <a:prstGeom prst="rect">
            <a:avLst/>
          </a:prstGeom>
        </p:spPr>
        <p:txBody>
          <a:bodyPr vert="horz" wrap="square" lIns="91440" tIns="45720" rIns="91440" bIns="45720" rtlCol="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GB" sz="1600" b="1" i="0" u="none" strike="noStrike" kern="1200" cap="none" spc="0" normalizeH="0" baseline="0" noProof="0" dirty="0">
              <a:ln>
                <a:noFill/>
              </a:ln>
              <a:solidFill>
                <a:srgbClr val="6D6E71"/>
              </a:solidFill>
              <a:effectLst/>
              <a:uLnTx/>
              <a:uFillTx/>
              <a:latin typeface="Verdana"/>
              <a:ea typeface="+mn-ea"/>
              <a:cs typeface="+mn-cs"/>
            </a:endParaRPr>
          </a:p>
        </p:txBody>
      </p:sp>
      <p:sp>
        <p:nvSpPr>
          <p:cNvPr id="9" name="TextBox 8">
            <a:extLst>
              <a:ext uri="{FF2B5EF4-FFF2-40B4-BE49-F238E27FC236}">
                <a16:creationId xmlns:a16="http://schemas.microsoft.com/office/drawing/2014/main" xmlns="" id="{4D6E9F42-9465-794F-9C87-620B7519557F}"/>
              </a:ext>
            </a:extLst>
          </p:cNvPr>
          <p:cNvSpPr txBox="1"/>
          <p:nvPr/>
        </p:nvSpPr>
        <p:spPr>
          <a:xfrm>
            <a:off x="323529" y="1175554"/>
            <a:ext cx="4312640" cy="4113947"/>
          </a:xfrm>
          <a:prstGeom prst="rect">
            <a:avLst/>
          </a:prstGeom>
          <a:noFill/>
        </p:spPr>
        <p:txBody>
          <a:bodyPr wrap="square" rtlCol="0">
            <a:spAutoFit/>
          </a:bodyPr>
          <a:lstStyle/>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Several participants focused on the need for more money to be spent. Specifically, a need for better and more equipment (e.g. more beds on the delivery suite) and to hire new staff.</a:t>
            </a:r>
          </a:p>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There was a discussion around saving money and some participants discussed turning down the heating in order to help achieve this (some complained hospital wards are unnecessarily hot). </a:t>
            </a:r>
          </a:p>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The high cost of parking at hospitals was discussed at length and frequently across most groups. </a:t>
            </a:r>
          </a:p>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Some participants said they would consider a home birth but only if they knew there were precautions put in place in case anything went wrong.</a:t>
            </a:r>
          </a:p>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In contrast to the regular focus groups, participants in these groups tended to view any investment in new buildings as wasted money or money that would be better spent elsewhere (e.g. recruiting more staff). </a:t>
            </a:r>
          </a:p>
        </p:txBody>
      </p:sp>
      <p:sp>
        <p:nvSpPr>
          <p:cNvPr id="10" name="Speech Bubble: Rectangle with Corners Rounded 8">
            <a:extLst>
              <a:ext uri="{FF2B5EF4-FFF2-40B4-BE49-F238E27FC236}">
                <a16:creationId xmlns:a16="http://schemas.microsoft.com/office/drawing/2014/main" xmlns="" id="{0899F4AB-9A75-A043-8766-345E774F5A39}"/>
              </a:ext>
            </a:extLst>
          </p:cNvPr>
          <p:cNvSpPr/>
          <p:nvPr/>
        </p:nvSpPr>
        <p:spPr>
          <a:xfrm>
            <a:off x="4912494" y="1385017"/>
            <a:ext cx="3782327" cy="584775"/>
          </a:xfrm>
          <a:prstGeom prst="wedgeRoundRectCallout">
            <a:avLst>
              <a:gd name="adj1" fmla="val 32418"/>
              <a:gd name="adj2" fmla="val -70588"/>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“Better equipment, monitor, oxygen monitor, scan machine not working, need more staff.”</a:t>
            </a:r>
          </a:p>
        </p:txBody>
      </p:sp>
      <p:pic>
        <p:nvPicPr>
          <p:cNvPr id="11" name="Picture 10" descr="DJS_coloured-backgrounds_White-top.jpg">
            <a:extLst>
              <a:ext uri="{FF2B5EF4-FFF2-40B4-BE49-F238E27FC236}">
                <a16:creationId xmlns:a16="http://schemas.microsoft.com/office/drawing/2014/main" xmlns="" id="{36BDF243-BB07-7A4B-801D-A2517FCC06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2" name="Title 4">
            <a:extLst>
              <a:ext uri="{FF2B5EF4-FFF2-40B4-BE49-F238E27FC236}">
                <a16:creationId xmlns:a16="http://schemas.microsoft.com/office/drawing/2014/main" xmlns="" id="{79D4D8AF-3733-2544-AB14-5B235A3039E2}"/>
              </a:ext>
            </a:extLst>
          </p:cNvPr>
          <p:cNvSpPr txBox="1">
            <a:spLocks/>
          </p:cNvSpPr>
          <p:nvPr/>
        </p:nvSpPr>
        <p:spPr>
          <a:xfrm>
            <a:off x="323528" y="519063"/>
            <a:ext cx="8388696" cy="584775"/>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Affordability</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Groups (maternity)</a:t>
            </a:r>
            <a:r>
              <a:rPr kumimoji="0" lang="en-GB" sz="32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GB" sz="32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Slide Number Placeholder 3">
            <a:extLst>
              <a:ext uri="{FF2B5EF4-FFF2-40B4-BE49-F238E27FC236}">
                <a16:creationId xmlns:a16="http://schemas.microsoft.com/office/drawing/2014/main" xmlns="" id="{6EC7DB64-229D-FB48-9ECB-F39724F184C9}"/>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4" name="Speech Bubble: Rectangle with Corners Rounded 8">
            <a:extLst>
              <a:ext uri="{FF2B5EF4-FFF2-40B4-BE49-F238E27FC236}">
                <a16:creationId xmlns:a16="http://schemas.microsoft.com/office/drawing/2014/main" xmlns="" id="{DC187B9D-5EDB-A34D-B93F-9F1A4D9C702A}"/>
              </a:ext>
            </a:extLst>
          </p:cNvPr>
          <p:cNvSpPr/>
          <p:nvPr/>
        </p:nvSpPr>
        <p:spPr>
          <a:xfrm>
            <a:off x="4868779" y="2407461"/>
            <a:ext cx="1796716" cy="1035819"/>
          </a:xfrm>
          <a:prstGeom prst="wedgeRoundRectCallout">
            <a:avLst>
              <a:gd name="adj1" fmla="val -7761"/>
              <a:gd name="adj2" fmla="val 69193"/>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 “My husband had to sleep on a chair for a week…should provide another room/bed for [visitors].”</a:t>
            </a:r>
          </a:p>
        </p:txBody>
      </p:sp>
      <p:sp>
        <p:nvSpPr>
          <p:cNvPr id="15" name="Speech Bubble: Rectangle with Corners Rounded 8">
            <a:extLst>
              <a:ext uri="{FF2B5EF4-FFF2-40B4-BE49-F238E27FC236}">
                <a16:creationId xmlns:a16="http://schemas.microsoft.com/office/drawing/2014/main" xmlns="" id="{B0D9A786-154B-0F40-AB53-4693A382FF74}"/>
              </a:ext>
            </a:extLst>
          </p:cNvPr>
          <p:cNvSpPr/>
          <p:nvPr/>
        </p:nvSpPr>
        <p:spPr>
          <a:xfrm>
            <a:off x="6898105" y="2447479"/>
            <a:ext cx="1796716" cy="955781"/>
          </a:xfrm>
          <a:prstGeom prst="wedgeRoundRectCallout">
            <a:avLst>
              <a:gd name="adj1" fmla="val -36843"/>
              <a:gd name="adj2" fmla="val -64550"/>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 “All money available should go towards staffing and training, not buildings!”*</a:t>
            </a:r>
          </a:p>
        </p:txBody>
      </p:sp>
      <p:sp>
        <p:nvSpPr>
          <p:cNvPr id="16" name="Speech Bubble: Rectangle with Corners Rounded 8">
            <a:extLst>
              <a:ext uri="{FF2B5EF4-FFF2-40B4-BE49-F238E27FC236}">
                <a16:creationId xmlns:a16="http://schemas.microsoft.com/office/drawing/2014/main" xmlns="" id="{4ECE4F0F-33D4-1B41-8759-E14DD8949052}"/>
              </a:ext>
            </a:extLst>
          </p:cNvPr>
          <p:cNvSpPr/>
          <p:nvPr/>
        </p:nvSpPr>
        <p:spPr>
          <a:xfrm>
            <a:off x="4868779" y="3895578"/>
            <a:ext cx="3835425" cy="914507"/>
          </a:xfrm>
          <a:prstGeom prst="wedgeRoundRectCallout">
            <a:avLst>
              <a:gd name="adj1" fmla="val 32837"/>
              <a:gd name="adj2" fmla="val 68995"/>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 “I would like to try a home birth but would be worried if there were any complications. I would need to be reassured that there was something in place in case anything went wrong.”</a:t>
            </a:r>
          </a:p>
        </p:txBody>
      </p:sp>
      <p:pic>
        <p:nvPicPr>
          <p:cNvPr id="17" name="Picture 16">
            <a:extLst>
              <a:ext uri="{FF2B5EF4-FFF2-40B4-BE49-F238E27FC236}">
                <a16:creationId xmlns:a16="http://schemas.microsoft.com/office/drawing/2014/main" xmlns="" id="{C9968AB2-F339-3D48-9750-38491C721E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757"/>
          <a:stretch/>
        </p:blipFill>
        <p:spPr>
          <a:xfrm>
            <a:off x="2786163" y="5133367"/>
            <a:ext cx="2169258" cy="1740675"/>
          </a:xfrm>
          <a:prstGeom prst="rect">
            <a:avLst/>
          </a:prstGeom>
        </p:spPr>
      </p:pic>
      <p:sp>
        <p:nvSpPr>
          <p:cNvPr id="18" name="TextBox 17">
            <a:extLst>
              <a:ext uri="{FF2B5EF4-FFF2-40B4-BE49-F238E27FC236}">
                <a16:creationId xmlns:a16="http://schemas.microsoft.com/office/drawing/2014/main" xmlns="" id="{FA791C65-FB9A-4037-BD12-6FD76075AEE9}"/>
              </a:ext>
            </a:extLst>
          </p:cNvPr>
          <p:cNvSpPr txBox="1"/>
          <p:nvPr/>
        </p:nvSpPr>
        <p:spPr>
          <a:xfrm>
            <a:off x="4871731" y="6338937"/>
            <a:ext cx="41683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D6E71"/>
                </a:solidFill>
                <a:effectLst/>
                <a:uLnTx/>
                <a:uFillTx/>
                <a:latin typeface="Verdana"/>
                <a:ea typeface="+mn-ea"/>
                <a:cs typeface="+mn-cs"/>
              </a:rPr>
              <a:t>*This focus group consisted of parents with poorly children and the question revolved around affordability in relation to children with illnesses.</a:t>
            </a:r>
          </a:p>
        </p:txBody>
      </p:sp>
    </p:spTree>
    <p:extLst>
      <p:ext uri="{BB962C8B-B14F-4D97-AF65-F5344CB8AC3E}">
        <p14:creationId xmlns:p14="http://schemas.microsoft.com/office/powerpoint/2010/main" val="9440854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2A6497-DEE1-4A67-A91A-F4E6D753CC7B}"/>
              </a:ext>
            </a:extLst>
          </p:cNvPr>
          <p:cNvSpPr txBox="1"/>
          <p:nvPr/>
        </p:nvSpPr>
        <p:spPr>
          <a:xfrm>
            <a:off x="396081" y="895692"/>
            <a:ext cx="8351838" cy="1113905"/>
          </a:xfrm>
          <a:prstGeom prst="rect">
            <a:avLst/>
          </a:prstGeom>
        </p:spPr>
        <p:txBody>
          <a:bodyPr vert="horz" wrap="square" lIns="91440" tIns="45720" rIns="91440" bIns="45720" rtlCol="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GB" sz="1600" b="1" i="0" u="none" strike="noStrike" kern="1200" cap="none" spc="0" normalizeH="0" baseline="0" noProof="0" dirty="0">
              <a:ln>
                <a:noFill/>
              </a:ln>
              <a:solidFill>
                <a:srgbClr val="6D6E71"/>
              </a:solidFill>
              <a:effectLst/>
              <a:uLnTx/>
              <a:uFillTx/>
              <a:latin typeface="Verdana"/>
              <a:ea typeface="+mn-ea"/>
              <a:cs typeface="+mn-cs"/>
            </a:endParaRPr>
          </a:p>
        </p:txBody>
      </p:sp>
      <p:sp>
        <p:nvSpPr>
          <p:cNvPr id="8" name="TextBox 7">
            <a:extLst>
              <a:ext uri="{FF2B5EF4-FFF2-40B4-BE49-F238E27FC236}">
                <a16:creationId xmlns:a16="http://schemas.microsoft.com/office/drawing/2014/main" xmlns="" id="{7B77F576-79F7-704F-8631-CEA8A8EDAC78}"/>
              </a:ext>
            </a:extLst>
          </p:cNvPr>
          <p:cNvSpPr txBox="1"/>
          <p:nvPr/>
        </p:nvSpPr>
        <p:spPr>
          <a:xfrm>
            <a:off x="396081" y="895692"/>
            <a:ext cx="8351838" cy="1113905"/>
          </a:xfrm>
          <a:prstGeom prst="rect">
            <a:avLst/>
          </a:prstGeom>
        </p:spPr>
        <p:txBody>
          <a:bodyPr vert="horz" wrap="square" lIns="91440" tIns="45720" rIns="91440" bIns="45720" rtlCol="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GB" sz="1600" b="1" i="0" u="none" strike="noStrike" kern="1200" cap="none" spc="0" normalizeH="0" baseline="0" noProof="0" dirty="0">
              <a:ln>
                <a:noFill/>
              </a:ln>
              <a:solidFill>
                <a:srgbClr val="6D6E71"/>
              </a:solidFill>
              <a:effectLst/>
              <a:uLnTx/>
              <a:uFillTx/>
              <a:latin typeface="Verdana"/>
              <a:ea typeface="+mn-ea"/>
              <a:cs typeface="+mn-cs"/>
            </a:endParaRPr>
          </a:p>
        </p:txBody>
      </p:sp>
      <p:sp>
        <p:nvSpPr>
          <p:cNvPr id="9" name="TextBox 8">
            <a:extLst>
              <a:ext uri="{FF2B5EF4-FFF2-40B4-BE49-F238E27FC236}">
                <a16:creationId xmlns:a16="http://schemas.microsoft.com/office/drawing/2014/main" xmlns="" id="{4D6E9F42-9465-794F-9C87-620B7519557F}"/>
              </a:ext>
            </a:extLst>
          </p:cNvPr>
          <p:cNvSpPr txBox="1"/>
          <p:nvPr/>
        </p:nvSpPr>
        <p:spPr>
          <a:xfrm>
            <a:off x="323529" y="1175554"/>
            <a:ext cx="4312640" cy="3616375"/>
          </a:xfrm>
          <a:prstGeom prst="rect">
            <a:avLst/>
          </a:prstGeom>
          <a:noFill/>
        </p:spPr>
        <p:txBody>
          <a:bodyPr wrap="square" rtlCol="0">
            <a:spAutoFit/>
          </a:bodyPr>
          <a:lstStyle/>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Unsurprisingly, participants who are unable to drive and those without family members who can tended to couch the issue of access in terms of access and lack of access to suitable (whether public or private) transportation. </a:t>
            </a:r>
          </a:p>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The costs of parking and travelling were also discussed and at least one participant worried of being stuck without baby clothes or supplies if they had to be admitted and then were subsequently moved to a different location.</a:t>
            </a:r>
          </a:p>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Participants by and large would prefer to give birth locally (i.e. as close to home as possible) but this option was not always available to them. </a:t>
            </a:r>
          </a:p>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In line with other research findings, several participant expressed a willingness to travel in order to avail themselves of the best care and/or if specialist care was deemed necessary.</a:t>
            </a:r>
          </a:p>
        </p:txBody>
      </p:sp>
      <p:sp>
        <p:nvSpPr>
          <p:cNvPr id="10" name="Speech Bubble: Rectangle with Corners Rounded 8">
            <a:extLst>
              <a:ext uri="{FF2B5EF4-FFF2-40B4-BE49-F238E27FC236}">
                <a16:creationId xmlns:a16="http://schemas.microsoft.com/office/drawing/2014/main" xmlns="" id="{0899F4AB-9A75-A043-8766-345E774F5A39}"/>
              </a:ext>
            </a:extLst>
          </p:cNvPr>
          <p:cNvSpPr/>
          <p:nvPr/>
        </p:nvSpPr>
        <p:spPr>
          <a:xfrm>
            <a:off x="4774331" y="3014197"/>
            <a:ext cx="3835425" cy="462552"/>
          </a:xfrm>
          <a:prstGeom prst="wedgeRoundRectCallout">
            <a:avLst>
              <a:gd name="adj1" fmla="val -40321"/>
              <a:gd name="adj2" fmla="val -80674"/>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“There should be free parking - I spent £60!”</a:t>
            </a:r>
          </a:p>
        </p:txBody>
      </p:sp>
      <p:pic>
        <p:nvPicPr>
          <p:cNvPr id="11" name="Picture 10" descr="DJS_coloured-backgrounds_White-top.jpg">
            <a:extLst>
              <a:ext uri="{FF2B5EF4-FFF2-40B4-BE49-F238E27FC236}">
                <a16:creationId xmlns:a16="http://schemas.microsoft.com/office/drawing/2014/main" xmlns="" id="{36BDF243-BB07-7A4B-801D-A2517FCC06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2" name="Title 4">
            <a:extLst>
              <a:ext uri="{FF2B5EF4-FFF2-40B4-BE49-F238E27FC236}">
                <a16:creationId xmlns:a16="http://schemas.microsoft.com/office/drawing/2014/main" xmlns="" id="{79D4D8AF-3733-2544-AB14-5B235A3039E2}"/>
              </a:ext>
            </a:extLst>
          </p:cNvPr>
          <p:cNvSpPr txBox="1">
            <a:spLocks/>
          </p:cNvSpPr>
          <p:nvPr/>
        </p:nvSpPr>
        <p:spPr>
          <a:xfrm>
            <a:off x="323528" y="519063"/>
            <a:ext cx="8388696" cy="584775"/>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Access</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Groups (maternity)</a:t>
            </a:r>
            <a:r>
              <a:rPr kumimoji="0" lang="en-GB" sz="32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GB" sz="32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Slide Number Placeholder 3">
            <a:extLst>
              <a:ext uri="{FF2B5EF4-FFF2-40B4-BE49-F238E27FC236}">
                <a16:creationId xmlns:a16="http://schemas.microsoft.com/office/drawing/2014/main" xmlns="" id="{6EC7DB64-229D-FB48-9ECB-F39724F184C9}"/>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4" name="Speech Bubble: Rectangle with Corners Rounded 8">
            <a:extLst>
              <a:ext uri="{FF2B5EF4-FFF2-40B4-BE49-F238E27FC236}">
                <a16:creationId xmlns:a16="http://schemas.microsoft.com/office/drawing/2014/main" xmlns="" id="{DC187B9D-5EDB-A34D-B93F-9F1A4D9C702A}"/>
              </a:ext>
            </a:extLst>
          </p:cNvPr>
          <p:cNvSpPr/>
          <p:nvPr/>
        </p:nvSpPr>
        <p:spPr>
          <a:xfrm>
            <a:off x="4774331" y="3764220"/>
            <a:ext cx="1841073" cy="818658"/>
          </a:xfrm>
          <a:prstGeom prst="wedgeRoundRectCallout">
            <a:avLst>
              <a:gd name="adj1" fmla="val -7761"/>
              <a:gd name="adj2" fmla="val 69193"/>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 “Transport is a problem for me.  Doncaster is almost impossible for me.”</a:t>
            </a:r>
          </a:p>
        </p:txBody>
      </p:sp>
      <p:sp>
        <p:nvSpPr>
          <p:cNvPr id="15" name="Speech Bubble: Rectangle with Corners Rounded 8">
            <a:extLst>
              <a:ext uri="{FF2B5EF4-FFF2-40B4-BE49-F238E27FC236}">
                <a16:creationId xmlns:a16="http://schemas.microsoft.com/office/drawing/2014/main" xmlns="" id="{B0D9A786-154B-0F40-AB53-4693A382FF74}"/>
              </a:ext>
            </a:extLst>
          </p:cNvPr>
          <p:cNvSpPr/>
          <p:nvPr/>
        </p:nvSpPr>
        <p:spPr>
          <a:xfrm>
            <a:off x="6832427" y="3708512"/>
            <a:ext cx="1724065" cy="1406785"/>
          </a:xfrm>
          <a:prstGeom prst="wedgeRoundRectCallout">
            <a:avLst>
              <a:gd name="adj1" fmla="val -7761"/>
              <a:gd name="adj2" fmla="val 69193"/>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“The best care is important to me – I would travel if I needed to use a specialist hospital for my child or myself and family.”</a:t>
            </a:r>
          </a:p>
        </p:txBody>
      </p:sp>
      <p:sp>
        <p:nvSpPr>
          <p:cNvPr id="16" name="Speech Bubble: Rectangle with Corners Rounded 8">
            <a:extLst>
              <a:ext uri="{FF2B5EF4-FFF2-40B4-BE49-F238E27FC236}">
                <a16:creationId xmlns:a16="http://schemas.microsoft.com/office/drawing/2014/main" xmlns="" id="{4ECE4F0F-33D4-1B41-8759-E14DD8949052}"/>
              </a:ext>
            </a:extLst>
          </p:cNvPr>
          <p:cNvSpPr/>
          <p:nvPr/>
        </p:nvSpPr>
        <p:spPr>
          <a:xfrm>
            <a:off x="4774331" y="1260800"/>
            <a:ext cx="3835425" cy="1304702"/>
          </a:xfrm>
          <a:prstGeom prst="wedgeRoundRectCallout">
            <a:avLst>
              <a:gd name="adj1" fmla="val 32837"/>
              <a:gd name="adj2" fmla="val 68995"/>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 “My daughter was poorly at three weeks old. We were in Bassetlaw and she was discharged after being in all day. But I have no idea what I would have done to get clothes and baby supplies to me if we had needed to be admitted and then moved across to Doncaster.”</a:t>
            </a:r>
          </a:p>
        </p:txBody>
      </p:sp>
      <p:pic>
        <p:nvPicPr>
          <p:cNvPr id="17" name="Picture 16">
            <a:extLst>
              <a:ext uri="{FF2B5EF4-FFF2-40B4-BE49-F238E27FC236}">
                <a16:creationId xmlns:a16="http://schemas.microsoft.com/office/drawing/2014/main" xmlns="" id="{C9968AB2-F339-3D48-9750-38491C721E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757"/>
          <a:stretch/>
        </p:blipFill>
        <p:spPr>
          <a:xfrm>
            <a:off x="2903394" y="5117325"/>
            <a:ext cx="2169258" cy="1740675"/>
          </a:xfrm>
          <a:prstGeom prst="rect">
            <a:avLst/>
          </a:prstGeom>
        </p:spPr>
      </p:pic>
    </p:spTree>
    <p:extLst>
      <p:ext uri="{BB962C8B-B14F-4D97-AF65-F5344CB8AC3E}">
        <p14:creationId xmlns:p14="http://schemas.microsoft.com/office/powerpoint/2010/main" val="1477099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D650538-DE75-409E-B80B-F290895FE12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1000" b="0" i="0" u="none" strike="noStrike" kern="1200" cap="none" spc="0" normalizeH="0" baseline="0" noProof="0" smtClean="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0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itle 4">
            <a:extLst>
              <a:ext uri="{FF2B5EF4-FFF2-40B4-BE49-F238E27FC236}">
                <a16:creationId xmlns:a16="http://schemas.microsoft.com/office/drawing/2014/main" xmlns="" id="{1E76AB26-C74C-46F9-BA4D-0CE90E61D833}"/>
              </a:ext>
            </a:extLst>
          </p:cNvPr>
          <p:cNvSpPr txBox="1">
            <a:spLocks/>
          </p:cNvSpPr>
          <p:nvPr/>
        </p:nvSpPr>
        <p:spPr>
          <a:xfrm>
            <a:off x="323528" y="519063"/>
            <a:ext cx="8388696" cy="584775"/>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Access</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Groups (maternity)</a:t>
            </a:r>
            <a:r>
              <a:rPr kumimoji="0" lang="en-GB" sz="32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GB" sz="32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Chart 5">
            <a:extLst>
              <a:ext uri="{FF2B5EF4-FFF2-40B4-BE49-F238E27FC236}">
                <a16:creationId xmlns:a16="http://schemas.microsoft.com/office/drawing/2014/main" xmlns="" id="{BFF9866A-7A97-4538-836B-7BB057B51439}"/>
              </a:ext>
            </a:extLst>
          </p:cNvPr>
          <p:cNvGraphicFramePr/>
          <p:nvPr>
            <p:extLst/>
          </p:nvPr>
        </p:nvGraphicFramePr>
        <p:xfrm>
          <a:off x="54125" y="2573560"/>
          <a:ext cx="5853988" cy="382150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xmlns="" id="{810770E9-61BB-4F39-B1B0-B2EE906499E1}"/>
              </a:ext>
            </a:extLst>
          </p:cNvPr>
          <p:cNvSpPr/>
          <p:nvPr/>
        </p:nvSpPr>
        <p:spPr>
          <a:xfrm>
            <a:off x="366153" y="1657016"/>
            <a:ext cx="8303443" cy="716794"/>
          </a:xfrm>
          <a:prstGeom prst="rect">
            <a:avLst/>
          </a:prstGeom>
          <a:no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D6E71"/>
                </a:solidFill>
                <a:effectLst/>
                <a:uLnTx/>
                <a:uFillTx/>
                <a:latin typeface="Verdana"/>
                <a:ea typeface="+mn-ea"/>
                <a:cs typeface="+mn-cs"/>
              </a:rPr>
              <a:t>Respondents from some focus groups were given an activity to determine what is important to them in relation to accessing health services. Each participant was given 10 tokens and asked to allocate them to the areas that they felt were most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D6E71"/>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6D6E71"/>
                </a:solidFill>
                <a:effectLst/>
                <a:uLnTx/>
                <a:uFillTx/>
                <a:latin typeface="Verdana"/>
                <a:ea typeface="+mn-ea"/>
                <a:cs typeface="+mn-cs"/>
              </a:rPr>
              <a:t>Parking was the most important to the groups when accessing health care, followed by choice of appointment (venue, time and date), and public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D6E71"/>
              </a:solidFill>
              <a:effectLst/>
              <a:uLnTx/>
              <a:uFillTx/>
              <a:latin typeface="Verdana"/>
              <a:ea typeface="+mn-ea"/>
              <a:cs typeface="+mn-cs"/>
            </a:endParaRPr>
          </a:p>
        </p:txBody>
      </p:sp>
      <p:sp>
        <p:nvSpPr>
          <p:cNvPr id="2" name="Rectangle 1">
            <a:extLst>
              <a:ext uri="{FF2B5EF4-FFF2-40B4-BE49-F238E27FC236}">
                <a16:creationId xmlns:a16="http://schemas.microsoft.com/office/drawing/2014/main" xmlns="" id="{3936ED22-324C-4710-95C5-6006A9DF80E5}"/>
              </a:ext>
            </a:extLst>
          </p:cNvPr>
          <p:cNvSpPr/>
          <p:nvPr/>
        </p:nvSpPr>
        <p:spPr>
          <a:xfrm>
            <a:off x="4517875" y="6138882"/>
            <a:ext cx="4572000" cy="40011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000" b="0" i="1" u="none" strike="noStrike" kern="1200" cap="none" spc="0" normalizeH="0" baseline="0" noProof="0" dirty="0">
                <a:ln>
                  <a:noFill/>
                </a:ln>
                <a:solidFill>
                  <a:srgbClr val="6D6E71"/>
                </a:solidFill>
                <a:effectLst/>
                <a:uLnTx/>
                <a:uFillTx/>
                <a:latin typeface="Verdana"/>
                <a:ea typeface="+mn-ea"/>
                <a:cs typeface="+mn-cs"/>
              </a:rPr>
              <a:t>The chart is a visual representation of which areas were the most important to participants when thinking about access to services. </a:t>
            </a:r>
          </a:p>
        </p:txBody>
      </p:sp>
    </p:spTree>
    <p:extLst>
      <p:ext uri="{BB962C8B-B14F-4D97-AF65-F5344CB8AC3E}">
        <p14:creationId xmlns:p14="http://schemas.microsoft.com/office/powerpoint/2010/main" val="3689345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2A6497-DEE1-4A67-A91A-F4E6D753CC7B}"/>
              </a:ext>
            </a:extLst>
          </p:cNvPr>
          <p:cNvSpPr txBox="1"/>
          <p:nvPr/>
        </p:nvSpPr>
        <p:spPr>
          <a:xfrm>
            <a:off x="396081" y="895692"/>
            <a:ext cx="8351838" cy="1113905"/>
          </a:xfrm>
          <a:prstGeom prst="rect">
            <a:avLst/>
          </a:prstGeom>
        </p:spPr>
        <p:txBody>
          <a:bodyPr vert="horz" wrap="square" lIns="91440" tIns="45720" rIns="91440" bIns="45720" rtlCol="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GB" sz="1600" b="1" i="0" u="none" strike="noStrike" kern="1200" cap="none" spc="0" normalizeH="0" baseline="0" noProof="0" dirty="0">
              <a:ln>
                <a:noFill/>
              </a:ln>
              <a:solidFill>
                <a:srgbClr val="6D6E71"/>
              </a:solidFill>
              <a:effectLst/>
              <a:uLnTx/>
              <a:uFillTx/>
              <a:latin typeface="Verdana"/>
              <a:ea typeface="+mn-ea"/>
              <a:cs typeface="+mn-cs"/>
            </a:endParaRPr>
          </a:p>
        </p:txBody>
      </p:sp>
      <p:sp>
        <p:nvSpPr>
          <p:cNvPr id="8" name="TextBox 7">
            <a:extLst>
              <a:ext uri="{FF2B5EF4-FFF2-40B4-BE49-F238E27FC236}">
                <a16:creationId xmlns:a16="http://schemas.microsoft.com/office/drawing/2014/main" xmlns="" id="{7B77F576-79F7-704F-8631-CEA8A8EDAC78}"/>
              </a:ext>
            </a:extLst>
          </p:cNvPr>
          <p:cNvSpPr txBox="1"/>
          <p:nvPr/>
        </p:nvSpPr>
        <p:spPr>
          <a:xfrm>
            <a:off x="396081" y="895692"/>
            <a:ext cx="8351838" cy="1113905"/>
          </a:xfrm>
          <a:prstGeom prst="rect">
            <a:avLst/>
          </a:prstGeom>
        </p:spPr>
        <p:txBody>
          <a:bodyPr vert="horz" wrap="square" lIns="91440" tIns="45720" rIns="91440" bIns="45720" rtlCol="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GB" sz="1600" b="1" i="0" u="none" strike="noStrike" kern="1200" cap="none" spc="0" normalizeH="0" baseline="0" noProof="0" dirty="0">
              <a:ln>
                <a:noFill/>
              </a:ln>
              <a:solidFill>
                <a:srgbClr val="6D6E71"/>
              </a:solidFill>
              <a:effectLst/>
              <a:uLnTx/>
              <a:uFillTx/>
              <a:latin typeface="Verdana"/>
              <a:ea typeface="+mn-ea"/>
              <a:cs typeface="+mn-cs"/>
            </a:endParaRPr>
          </a:p>
        </p:txBody>
      </p:sp>
      <p:sp>
        <p:nvSpPr>
          <p:cNvPr id="9" name="TextBox 8">
            <a:extLst>
              <a:ext uri="{FF2B5EF4-FFF2-40B4-BE49-F238E27FC236}">
                <a16:creationId xmlns:a16="http://schemas.microsoft.com/office/drawing/2014/main" xmlns="" id="{4D6E9F42-9465-794F-9C87-620B7519557F}"/>
              </a:ext>
            </a:extLst>
          </p:cNvPr>
          <p:cNvSpPr txBox="1"/>
          <p:nvPr/>
        </p:nvSpPr>
        <p:spPr>
          <a:xfrm>
            <a:off x="323528" y="1745088"/>
            <a:ext cx="4312640" cy="2877711"/>
          </a:xfrm>
          <a:prstGeom prst="rect">
            <a:avLst/>
          </a:prstGeom>
          <a:noFill/>
        </p:spPr>
        <p:txBody>
          <a:bodyPr wrap="square" rtlCol="0">
            <a:spAutoFit/>
          </a:bodyPr>
          <a:lstStyle/>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Communication between staff and patients was  deemed an important factor in whether someone felt they received quality care. </a:t>
            </a:r>
          </a:p>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Some participants expressed a desire for better communication by frontline staff throughout pregnancy and post-natal and whilst breastfeeding. </a:t>
            </a:r>
          </a:p>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6D6E71"/>
                </a:solidFill>
                <a:effectLst/>
                <a:uLnTx/>
                <a:uFillTx/>
                <a:latin typeface="Verdana"/>
                <a:ea typeface="+mn-ea"/>
                <a:cs typeface="+mn-cs"/>
              </a:rPr>
              <a:t>Some participants reported a lack of support and communication post-natal, which was an especially precarious position to be placed in for first-time mothers.</a:t>
            </a:r>
            <a:endParaRPr kumimoji="0" lang="en-GB" sz="1200" b="0" i="0" u="none" strike="noStrike" kern="1200" cap="none" spc="0" normalizeH="0" baseline="0" noProof="0" dirty="0">
              <a:ln>
                <a:noFill/>
              </a:ln>
              <a:solidFill>
                <a:srgbClr val="6D6E71"/>
              </a:solidFill>
              <a:effectLst/>
              <a:uLnTx/>
              <a:uFillTx/>
              <a:latin typeface="Verdana"/>
              <a:ea typeface="+mn-ea"/>
              <a:cs typeface="+mn-cs"/>
            </a:endParaRPr>
          </a:p>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A few participants reported feeling that they weren’t being listened to by healthcare staff. </a:t>
            </a:r>
          </a:p>
        </p:txBody>
      </p:sp>
      <p:sp>
        <p:nvSpPr>
          <p:cNvPr id="10" name="Speech Bubble: Rectangle with Corners Rounded 8">
            <a:extLst>
              <a:ext uri="{FF2B5EF4-FFF2-40B4-BE49-F238E27FC236}">
                <a16:creationId xmlns:a16="http://schemas.microsoft.com/office/drawing/2014/main" xmlns="" id="{0899F4AB-9A75-A043-8766-345E774F5A39}"/>
              </a:ext>
            </a:extLst>
          </p:cNvPr>
          <p:cNvSpPr/>
          <p:nvPr/>
        </p:nvSpPr>
        <p:spPr>
          <a:xfrm>
            <a:off x="6928612" y="2009004"/>
            <a:ext cx="1598207" cy="1562478"/>
          </a:xfrm>
          <a:prstGeom prst="wedgeRoundRectCallout">
            <a:avLst>
              <a:gd name="adj1" fmla="val 34753"/>
              <a:gd name="adj2" fmla="val -60576"/>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 “There needs to be more support and post-delivery follow-up, especially if it is your first baby and there is a lack of support.”</a:t>
            </a:r>
          </a:p>
        </p:txBody>
      </p:sp>
      <p:pic>
        <p:nvPicPr>
          <p:cNvPr id="11" name="Picture 10" descr="DJS_coloured-backgrounds_White-top.jpg">
            <a:extLst>
              <a:ext uri="{FF2B5EF4-FFF2-40B4-BE49-F238E27FC236}">
                <a16:creationId xmlns:a16="http://schemas.microsoft.com/office/drawing/2014/main" xmlns="" id="{36BDF243-BB07-7A4B-801D-A2517FCC06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2" name="Title 4">
            <a:extLst>
              <a:ext uri="{FF2B5EF4-FFF2-40B4-BE49-F238E27FC236}">
                <a16:creationId xmlns:a16="http://schemas.microsoft.com/office/drawing/2014/main" xmlns="" id="{79D4D8AF-3733-2544-AB14-5B235A3039E2}"/>
              </a:ext>
            </a:extLst>
          </p:cNvPr>
          <p:cNvSpPr txBox="1">
            <a:spLocks/>
          </p:cNvSpPr>
          <p:nvPr/>
        </p:nvSpPr>
        <p:spPr>
          <a:xfrm>
            <a:off x="323528" y="519063"/>
            <a:ext cx="8388696" cy="584775"/>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Quality of </a:t>
            </a:r>
            <a:r>
              <a:rPr lang="en-GB" sz="2800" dirty="0">
                <a:solidFill>
                  <a:srgbClr val="6D6E71"/>
                </a:solidFill>
                <a:latin typeface="Verdana" panose="020B0604030504040204" pitchFamily="34" charset="0"/>
                <a:ea typeface="Verdana" panose="020B0604030504040204" pitchFamily="34" charset="0"/>
                <a:cs typeface="Verdana" panose="020B0604030504040204" pitchFamily="34" charset="0"/>
              </a:rPr>
              <a:t>C</a:t>
            </a: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are:</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Groups (maternity)</a:t>
            </a:r>
            <a:r>
              <a:rPr kumimoji="0" lang="en-GB" sz="32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GB" sz="32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Slide Number Placeholder 3">
            <a:extLst>
              <a:ext uri="{FF2B5EF4-FFF2-40B4-BE49-F238E27FC236}">
                <a16:creationId xmlns:a16="http://schemas.microsoft.com/office/drawing/2014/main" xmlns="" id="{6EC7DB64-229D-FB48-9ECB-F39724F184C9}"/>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4" name="Speech Bubble: Rectangle with Corners Rounded 8">
            <a:extLst>
              <a:ext uri="{FF2B5EF4-FFF2-40B4-BE49-F238E27FC236}">
                <a16:creationId xmlns:a16="http://schemas.microsoft.com/office/drawing/2014/main" xmlns="" id="{DC187B9D-5EDB-A34D-B93F-9F1A4D9C702A}"/>
              </a:ext>
            </a:extLst>
          </p:cNvPr>
          <p:cNvSpPr/>
          <p:nvPr/>
        </p:nvSpPr>
        <p:spPr>
          <a:xfrm>
            <a:off x="4718368" y="1858848"/>
            <a:ext cx="2076144" cy="1293911"/>
          </a:xfrm>
          <a:prstGeom prst="wedgeRoundRectCallout">
            <a:avLst>
              <a:gd name="adj1" fmla="val -7761"/>
              <a:gd name="adj2" fmla="val 69193"/>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“Health care assistants should pay attention when asking questions. I felt the same things were repeated - name, records not being found.”</a:t>
            </a:r>
          </a:p>
        </p:txBody>
      </p:sp>
      <p:sp>
        <p:nvSpPr>
          <p:cNvPr id="16" name="Speech Bubble: Rectangle with Corners Rounded 8">
            <a:extLst>
              <a:ext uri="{FF2B5EF4-FFF2-40B4-BE49-F238E27FC236}">
                <a16:creationId xmlns:a16="http://schemas.microsoft.com/office/drawing/2014/main" xmlns="" id="{4ECE4F0F-33D4-1B41-8759-E14DD8949052}"/>
              </a:ext>
            </a:extLst>
          </p:cNvPr>
          <p:cNvSpPr/>
          <p:nvPr/>
        </p:nvSpPr>
        <p:spPr>
          <a:xfrm>
            <a:off x="4718368" y="3813810"/>
            <a:ext cx="3835425" cy="795512"/>
          </a:xfrm>
          <a:prstGeom prst="wedgeRoundRectCallout">
            <a:avLst>
              <a:gd name="adj1" fmla="val 32837"/>
              <a:gd name="adj2" fmla="val 68995"/>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“Quality means a lot to me and my baby. Being able to contact my health [advisor] if I am concerned or need advice about my baby is very important.”</a:t>
            </a:r>
          </a:p>
        </p:txBody>
      </p:sp>
      <p:pic>
        <p:nvPicPr>
          <p:cNvPr id="17" name="Picture 16">
            <a:extLst>
              <a:ext uri="{FF2B5EF4-FFF2-40B4-BE49-F238E27FC236}">
                <a16:creationId xmlns:a16="http://schemas.microsoft.com/office/drawing/2014/main" xmlns="" id="{C9968AB2-F339-3D48-9750-38491C721E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757"/>
          <a:stretch/>
        </p:blipFill>
        <p:spPr>
          <a:xfrm>
            <a:off x="2786163" y="5133367"/>
            <a:ext cx="2169258" cy="1740675"/>
          </a:xfrm>
          <a:prstGeom prst="rect">
            <a:avLst/>
          </a:prstGeom>
        </p:spPr>
      </p:pic>
      <p:sp>
        <p:nvSpPr>
          <p:cNvPr id="18" name="Rectangle 17">
            <a:extLst>
              <a:ext uri="{FF2B5EF4-FFF2-40B4-BE49-F238E27FC236}">
                <a16:creationId xmlns:a16="http://schemas.microsoft.com/office/drawing/2014/main" xmlns="" id="{0FDB0CA9-9022-460C-8848-308B3BFBFDC6}"/>
              </a:ext>
            </a:extLst>
          </p:cNvPr>
          <p:cNvSpPr/>
          <p:nvPr/>
        </p:nvSpPr>
        <p:spPr>
          <a:xfrm>
            <a:off x="444476" y="1131638"/>
            <a:ext cx="8303443" cy="491264"/>
          </a:xfrm>
          <a:prstGeom prst="rect">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What does quality mean to me and my baby/child? </a:t>
            </a:r>
          </a:p>
        </p:txBody>
      </p:sp>
      <p:sp>
        <p:nvSpPr>
          <p:cNvPr id="19" name="Speech Bubble: Rectangle with Corners Rounded 8">
            <a:extLst>
              <a:ext uri="{FF2B5EF4-FFF2-40B4-BE49-F238E27FC236}">
                <a16:creationId xmlns:a16="http://schemas.microsoft.com/office/drawing/2014/main" xmlns="" id="{40D7FB79-8330-4986-B0A7-CF147F482597}"/>
              </a:ext>
            </a:extLst>
          </p:cNvPr>
          <p:cNvSpPr/>
          <p:nvPr/>
        </p:nvSpPr>
        <p:spPr>
          <a:xfrm>
            <a:off x="5400297" y="4851650"/>
            <a:ext cx="1796716" cy="726318"/>
          </a:xfrm>
          <a:prstGeom prst="wedgeRoundRectCallout">
            <a:avLst>
              <a:gd name="adj1" fmla="val -60212"/>
              <a:gd name="adj2" fmla="val -14682"/>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 “Post natal ward… better communication required.”</a:t>
            </a:r>
          </a:p>
        </p:txBody>
      </p:sp>
    </p:spTree>
    <p:extLst>
      <p:ext uri="{BB962C8B-B14F-4D97-AF65-F5344CB8AC3E}">
        <p14:creationId xmlns:p14="http://schemas.microsoft.com/office/powerpoint/2010/main" val="1635803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2A6497-DEE1-4A67-A91A-F4E6D753CC7B}"/>
              </a:ext>
            </a:extLst>
          </p:cNvPr>
          <p:cNvSpPr txBox="1"/>
          <p:nvPr/>
        </p:nvSpPr>
        <p:spPr>
          <a:xfrm>
            <a:off x="396081" y="895692"/>
            <a:ext cx="8351838" cy="1113905"/>
          </a:xfrm>
          <a:prstGeom prst="rect">
            <a:avLst/>
          </a:prstGeom>
        </p:spPr>
        <p:txBody>
          <a:bodyPr vert="horz" wrap="square" lIns="91440" tIns="45720" rIns="91440" bIns="45720" rtlCol="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GB" sz="1600" b="1" i="0" u="none" strike="noStrike" kern="1200" cap="none" spc="0" normalizeH="0" baseline="0" noProof="0" dirty="0">
              <a:ln>
                <a:noFill/>
              </a:ln>
              <a:solidFill>
                <a:srgbClr val="6D6E71"/>
              </a:solidFill>
              <a:effectLst/>
              <a:uLnTx/>
              <a:uFillTx/>
              <a:latin typeface="Verdana"/>
              <a:ea typeface="+mn-ea"/>
              <a:cs typeface="+mn-cs"/>
            </a:endParaRPr>
          </a:p>
        </p:txBody>
      </p:sp>
      <p:sp>
        <p:nvSpPr>
          <p:cNvPr id="8" name="TextBox 7">
            <a:extLst>
              <a:ext uri="{FF2B5EF4-FFF2-40B4-BE49-F238E27FC236}">
                <a16:creationId xmlns:a16="http://schemas.microsoft.com/office/drawing/2014/main" xmlns="" id="{7B77F576-79F7-704F-8631-CEA8A8EDAC78}"/>
              </a:ext>
            </a:extLst>
          </p:cNvPr>
          <p:cNvSpPr txBox="1"/>
          <p:nvPr/>
        </p:nvSpPr>
        <p:spPr>
          <a:xfrm>
            <a:off x="396081" y="895692"/>
            <a:ext cx="8351838" cy="1113905"/>
          </a:xfrm>
          <a:prstGeom prst="rect">
            <a:avLst/>
          </a:prstGeom>
        </p:spPr>
        <p:txBody>
          <a:bodyPr vert="horz" wrap="square" lIns="91440" tIns="45720" rIns="91440" bIns="45720" rtlCol="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GB" sz="1600" b="1" i="0" u="none" strike="noStrike" kern="1200" cap="none" spc="0" normalizeH="0" baseline="0" noProof="0" dirty="0">
              <a:ln>
                <a:noFill/>
              </a:ln>
              <a:solidFill>
                <a:srgbClr val="6D6E71"/>
              </a:solidFill>
              <a:effectLst/>
              <a:uLnTx/>
              <a:uFillTx/>
              <a:latin typeface="Verdana"/>
              <a:ea typeface="+mn-ea"/>
              <a:cs typeface="+mn-cs"/>
            </a:endParaRPr>
          </a:p>
        </p:txBody>
      </p:sp>
      <p:sp>
        <p:nvSpPr>
          <p:cNvPr id="9" name="TextBox 8">
            <a:extLst>
              <a:ext uri="{FF2B5EF4-FFF2-40B4-BE49-F238E27FC236}">
                <a16:creationId xmlns:a16="http://schemas.microsoft.com/office/drawing/2014/main" xmlns="" id="{4D6E9F42-9465-794F-9C87-620B7519557F}"/>
              </a:ext>
            </a:extLst>
          </p:cNvPr>
          <p:cNvSpPr txBox="1"/>
          <p:nvPr/>
        </p:nvSpPr>
        <p:spPr>
          <a:xfrm>
            <a:off x="342730" y="1295482"/>
            <a:ext cx="4312640" cy="2564805"/>
          </a:xfrm>
          <a:prstGeom prst="rect">
            <a:avLst/>
          </a:prstGeom>
          <a:noFill/>
        </p:spPr>
        <p:txBody>
          <a:bodyPr wrap="square" rtlCol="0">
            <a:spAutoFit/>
          </a:bodyPr>
          <a:lstStyle/>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Individuals discussed a lack of community groups and help organisations that made them feel more valued - This could help bring people together and integrate the services.</a:t>
            </a:r>
          </a:p>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Some participants discussed the importance of having maternity units in the same location as special care baby units and this was largely seen as a positive thing.</a:t>
            </a:r>
          </a:p>
          <a:p>
            <a:pPr marL="177750" marR="0" lvl="0" indent="-177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mn-ea"/>
                <a:cs typeface="+mn-cs"/>
              </a:rPr>
              <a:t>Parents of children with illnesses focused not just on services in one location, but on an overall communication between health professionals and within different departments.</a:t>
            </a:r>
          </a:p>
        </p:txBody>
      </p:sp>
      <p:sp>
        <p:nvSpPr>
          <p:cNvPr id="10" name="Speech Bubble: Rectangle with Corners Rounded 8">
            <a:extLst>
              <a:ext uri="{FF2B5EF4-FFF2-40B4-BE49-F238E27FC236}">
                <a16:creationId xmlns:a16="http://schemas.microsoft.com/office/drawing/2014/main" xmlns="" id="{0899F4AB-9A75-A043-8766-345E774F5A39}"/>
              </a:ext>
            </a:extLst>
          </p:cNvPr>
          <p:cNvSpPr/>
          <p:nvPr/>
        </p:nvSpPr>
        <p:spPr>
          <a:xfrm>
            <a:off x="4955421" y="2938498"/>
            <a:ext cx="2169258" cy="925149"/>
          </a:xfrm>
          <a:prstGeom prst="wedgeRoundRectCallout">
            <a:avLst>
              <a:gd name="adj1" fmla="val 32418"/>
              <a:gd name="adj2" fmla="val -70588"/>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 “Being informed is really important – knowing where the specialist services actually are in our area.”</a:t>
            </a:r>
          </a:p>
        </p:txBody>
      </p:sp>
      <p:pic>
        <p:nvPicPr>
          <p:cNvPr id="11" name="Picture 10" descr="DJS_coloured-backgrounds_White-top.jpg">
            <a:extLst>
              <a:ext uri="{FF2B5EF4-FFF2-40B4-BE49-F238E27FC236}">
                <a16:creationId xmlns:a16="http://schemas.microsoft.com/office/drawing/2014/main" xmlns="" id="{36BDF243-BB07-7A4B-801D-A2517FCC06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12" name="Title 4">
            <a:extLst>
              <a:ext uri="{FF2B5EF4-FFF2-40B4-BE49-F238E27FC236}">
                <a16:creationId xmlns:a16="http://schemas.microsoft.com/office/drawing/2014/main" xmlns="" id="{79D4D8AF-3733-2544-AB14-5B235A3039E2}"/>
              </a:ext>
            </a:extLst>
          </p:cNvPr>
          <p:cNvSpPr txBox="1">
            <a:spLocks/>
          </p:cNvSpPr>
          <p:nvPr/>
        </p:nvSpPr>
        <p:spPr>
          <a:xfrm>
            <a:off x="323528" y="519063"/>
            <a:ext cx="8388696" cy="584775"/>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Interdependence:</a:t>
            </a:r>
            <a:r>
              <a:rPr kumimoji="0" lang="en-GB" sz="28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Groups (maternity)</a:t>
            </a:r>
            <a:r>
              <a:rPr kumimoji="0" lang="en-GB" sz="3200" b="1"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GB" sz="32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Slide Number Placeholder 3">
            <a:extLst>
              <a:ext uri="{FF2B5EF4-FFF2-40B4-BE49-F238E27FC236}">
                <a16:creationId xmlns:a16="http://schemas.microsoft.com/office/drawing/2014/main" xmlns="" id="{6EC7DB64-229D-FB48-9ECB-F39724F184C9}"/>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6" name="Speech Bubble: Rectangle with Corners Rounded 8">
            <a:extLst>
              <a:ext uri="{FF2B5EF4-FFF2-40B4-BE49-F238E27FC236}">
                <a16:creationId xmlns:a16="http://schemas.microsoft.com/office/drawing/2014/main" xmlns="" id="{4ECE4F0F-33D4-1B41-8759-E14DD8949052}"/>
              </a:ext>
            </a:extLst>
          </p:cNvPr>
          <p:cNvSpPr/>
          <p:nvPr/>
        </p:nvSpPr>
        <p:spPr>
          <a:xfrm>
            <a:off x="4833429" y="1366263"/>
            <a:ext cx="3835425" cy="1113905"/>
          </a:xfrm>
          <a:prstGeom prst="wedgeRoundRectCallout">
            <a:avLst>
              <a:gd name="adj1" fmla="val 32837"/>
              <a:gd name="adj2" fmla="val 68995"/>
              <a:gd name="adj3" fmla="val 16667"/>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D6E71"/>
                </a:solidFill>
                <a:effectLst/>
                <a:uLnTx/>
                <a:uFillTx/>
                <a:latin typeface="Verdana"/>
                <a:ea typeface="+mn-ea"/>
                <a:cs typeface="+mn-cs"/>
              </a:rPr>
              <a:t> “I would want every maternity unit to have a special care baby unit. I wouldn’t want to have my baby somewhere when I was seen to be a low risk pregnancy for something to then go wrong and for us to have to be moved.”</a:t>
            </a:r>
          </a:p>
        </p:txBody>
      </p:sp>
      <p:pic>
        <p:nvPicPr>
          <p:cNvPr id="17" name="Picture 16">
            <a:extLst>
              <a:ext uri="{FF2B5EF4-FFF2-40B4-BE49-F238E27FC236}">
                <a16:creationId xmlns:a16="http://schemas.microsoft.com/office/drawing/2014/main" xmlns="" id="{C9968AB2-F339-3D48-9750-38491C721E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757"/>
          <a:stretch/>
        </p:blipFill>
        <p:spPr>
          <a:xfrm>
            <a:off x="2786163" y="5133367"/>
            <a:ext cx="2169258" cy="1740675"/>
          </a:xfrm>
          <a:prstGeom prst="rect">
            <a:avLst/>
          </a:prstGeom>
        </p:spPr>
      </p:pic>
    </p:spTree>
    <p:extLst>
      <p:ext uri="{BB962C8B-B14F-4D97-AF65-F5344CB8AC3E}">
        <p14:creationId xmlns:p14="http://schemas.microsoft.com/office/powerpoint/2010/main" val="4051803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7" name="Rectangle 6"/>
          <p:cNvSpPr/>
          <p:nvPr/>
        </p:nvSpPr>
        <p:spPr bwMode="auto">
          <a:xfrm>
            <a:off x="3419872" y="836712"/>
            <a:ext cx="5184994" cy="1872208"/>
          </a:xfrm>
          <a:prstGeom prst="rect">
            <a:avLst/>
          </a:prstGeom>
          <a:noFill/>
          <a:ln w="12700" cap="flat" cmpd="sng" algn="ctr">
            <a:noFill/>
            <a:prstDash val="solid"/>
            <a:round/>
            <a:headEnd type="none" w="med" len="med"/>
            <a:tailEnd type="none" w="med" len="med"/>
          </a:ln>
          <a:effectLst/>
        </p:spPr>
        <p:txBody>
          <a:bodyPr wrap="none" lIns="91429" tIns="45715" rIns="91429" bIns="45715" anchor="ctr"/>
          <a:lstStyle/>
          <a:p>
            <a:pPr marL="0" marR="0" lvl="0" indent="0" algn="l" defTabSz="914400" rtl="0" eaLnBrk="0" fontAlgn="auto" latinLnBrk="0" hangingPunct="0">
              <a:lnSpc>
                <a:spcPct val="100000"/>
              </a:lnSpc>
              <a:spcBef>
                <a:spcPts val="0"/>
              </a:spcBef>
              <a:spcAft>
                <a:spcPts val="0"/>
              </a:spcAft>
              <a:buClrTx/>
              <a:buSzTx/>
              <a:buFont typeface="Wingdings" pitchFamily="2" charset="2"/>
              <a:buNone/>
              <a:tabLst/>
              <a:defRPr/>
            </a:pPr>
            <a:endParaRPr kumimoji="0" lang="en-US" sz="1800" b="0" i="0" u="none" strike="noStrike" kern="1200" cap="none" spc="0" normalizeH="0" baseline="0" noProof="0" dirty="0">
              <a:ln>
                <a:noFill/>
              </a:ln>
              <a:solidFill>
                <a:srgbClr val="00279F"/>
              </a:solidFill>
              <a:effectLst/>
              <a:uLnTx/>
              <a:uFillTx/>
              <a:latin typeface="Verdana"/>
              <a:ea typeface="+mn-ea"/>
              <a:cs typeface="+mn-cs"/>
            </a:endParaRPr>
          </a:p>
        </p:txBody>
      </p:sp>
      <p:pic>
        <p:nvPicPr>
          <p:cNvPr id="13" name="Picture 12" descr="Untitled-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5949280"/>
            <a:ext cx="2830696" cy="482084"/>
          </a:xfrm>
          <a:prstGeom prst="rect">
            <a:avLst/>
          </a:prstGeom>
        </p:spPr>
      </p:pic>
      <p:pic>
        <p:nvPicPr>
          <p:cNvPr id="14" name="Picture 13" descr="DJS_logo-circl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10097" y="3789040"/>
            <a:ext cx="3733902" cy="3068960"/>
          </a:xfrm>
          <a:prstGeom prst="rect">
            <a:avLst/>
          </a:prstGeom>
        </p:spPr>
      </p:pic>
      <p:sp>
        <p:nvSpPr>
          <p:cNvPr id="18" name="TextBox 17"/>
          <p:cNvSpPr txBox="1"/>
          <p:nvPr/>
        </p:nvSpPr>
        <p:spPr>
          <a:xfrm>
            <a:off x="395536" y="4869160"/>
            <a:ext cx="496855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Verdana"/>
                <a:ea typeface="Verdana" panose="020B0604030504040204" pitchFamily="34" charset="0"/>
                <a:cs typeface="Verdana" panose="020B0604030504040204" pitchFamily="34" charset="0"/>
              </a:rPr>
              <a:t>For more information, visit our UK </a:t>
            </a:r>
            <a:br>
              <a:rPr kumimoji="0" lang="en-GB" sz="1400" b="0" i="0" u="none" strike="noStrike" kern="1200" cap="none" spc="0" normalizeH="0" baseline="0" noProof="0" dirty="0">
                <a:ln>
                  <a:noFill/>
                </a:ln>
                <a:solidFill>
                  <a:prstClr val="white"/>
                </a:solidFill>
                <a:effectLst/>
                <a:uLnTx/>
                <a:uFillTx/>
                <a:latin typeface="Verdana"/>
                <a:ea typeface="Verdana" panose="020B0604030504040204" pitchFamily="34" charset="0"/>
                <a:cs typeface="Verdana" panose="020B0604030504040204" pitchFamily="34" charset="0"/>
              </a:rPr>
            </a:br>
            <a:r>
              <a:rPr kumimoji="0" lang="en-GB" sz="1400" b="0" i="0" u="none" strike="noStrike" kern="1200" cap="none" spc="0" normalizeH="0" baseline="0" noProof="0" dirty="0">
                <a:ln>
                  <a:noFill/>
                </a:ln>
                <a:solidFill>
                  <a:prstClr val="white"/>
                </a:solidFill>
                <a:effectLst/>
                <a:uLnTx/>
                <a:uFillTx/>
                <a:latin typeface="Verdana"/>
                <a:ea typeface="Verdana" panose="020B0604030504040204" pitchFamily="34" charset="0"/>
                <a:cs typeface="Verdana" panose="020B0604030504040204" pitchFamily="34" charset="0"/>
              </a:rPr>
              <a:t>or International websites: </a:t>
            </a:r>
            <a:br>
              <a:rPr kumimoji="0" lang="en-GB" sz="1400" b="0" i="0" u="none" strike="noStrike" kern="1200" cap="none" spc="0" normalizeH="0" baseline="0" noProof="0" dirty="0">
                <a:ln>
                  <a:noFill/>
                </a:ln>
                <a:solidFill>
                  <a:prstClr val="white"/>
                </a:solidFill>
                <a:effectLst/>
                <a:uLnTx/>
                <a:uFillTx/>
                <a:latin typeface="Verdana"/>
                <a:ea typeface="Verdana" panose="020B0604030504040204" pitchFamily="34" charset="0"/>
                <a:cs typeface="Verdana" panose="020B0604030504040204" pitchFamily="34" charset="0"/>
              </a:rPr>
            </a:br>
            <a:r>
              <a:rPr kumimoji="0" lang="en-GB" sz="1400" b="0" i="0" u="sng" strike="noStrike" kern="1200" cap="none" spc="0" normalizeH="0" baseline="0" noProof="0" dirty="0">
                <a:ln>
                  <a:noFill/>
                </a:ln>
                <a:solidFill>
                  <a:prstClr val="white"/>
                </a:solidFill>
                <a:effectLst/>
                <a:uLnTx/>
                <a:uFillTx/>
                <a:latin typeface="Verdana"/>
                <a:ea typeface="Verdana" panose="020B0604030504040204" pitchFamily="34" charset="0"/>
                <a:cs typeface="Verdana" panose="020B0604030504040204" pitchFamily="34" charset="0"/>
                <a:hlinkClick r:id="rId4"/>
              </a:rPr>
              <a:t>http://etudesmarketingangleterre.fr/</a:t>
            </a:r>
            <a:r>
              <a:rPr kumimoji="0" lang="en-GB" sz="1400" b="0" i="0" u="none" strike="noStrike" kern="1200" cap="none" spc="0" normalizeH="0" baseline="0" noProof="0" dirty="0">
                <a:ln>
                  <a:noFill/>
                </a:ln>
                <a:solidFill>
                  <a:prstClr val="white"/>
                </a:solidFill>
                <a:effectLst/>
                <a:uLnTx/>
                <a:uFillTx/>
                <a:latin typeface="Verdana"/>
                <a:ea typeface="Verdana" panose="020B0604030504040204" pitchFamily="34" charset="0"/>
                <a:cs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Verdana"/>
                <a:ea typeface="Verdana" panose="020B0604030504040204" pitchFamily="34" charset="0"/>
                <a:cs typeface="Verdana" panose="020B0604030504040204" pitchFamily="34" charset="0"/>
                <a:hlinkClick r:id="rId5"/>
              </a:rPr>
              <a:t>http://ricercadimercatoinghilterra.it/</a:t>
            </a:r>
            <a:endParaRPr kumimoji="0" lang="en-GB" sz="1400" b="0" i="0" u="none" strike="noStrike" kern="1200" cap="none" spc="0" normalizeH="0" baseline="0" noProof="0" dirty="0">
              <a:ln>
                <a:noFill/>
              </a:ln>
              <a:solidFill>
                <a:prstClr val="white"/>
              </a:solidFill>
              <a:effectLst/>
              <a:uLnTx/>
              <a:uFillTx/>
              <a:latin typeface="Verdana"/>
              <a:ea typeface="Verdana" panose="020B0604030504040204" pitchFamily="34" charset="0"/>
              <a:cs typeface="Verdana" panose="020B0604030504040204" pitchFamily="34" charset="0"/>
            </a:endParaRPr>
          </a:p>
        </p:txBody>
      </p:sp>
      <p:sp>
        <p:nvSpPr>
          <p:cNvPr id="9" name="Content Placeholder 1"/>
          <p:cNvSpPr txBox="1">
            <a:spLocks/>
          </p:cNvSpPr>
          <p:nvPr/>
        </p:nvSpPr>
        <p:spPr>
          <a:xfrm>
            <a:off x="467544" y="476672"/>
            <a:ext cx="5256584" cy="43924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1500"/>
              </a:spcAft>
              <a:buClrTx/>
              <a:buSzTx/>
              <a:buFont typeface="Wingdings" pitchFamily="2" charset="2"/>
              <a:buNone/>
              <a:tabLst/>
              <a:defRPr/>
            </a:pPr>
            <a:r>
              <a:rPr kumimoji="0" lang="en-GB" sz="4000" b="1" i="0" u="none" strike="noStrike" kern="1200" cap="none" spc="0" normalizeH="0" baseline="0" noProof="0" dirty="0">
                <a:ln>
                  <a:noFill/>
                </a:ln>
                <a:solidFill>
                  <a:prstClr val="white"/>
                </a:solidFill>
                <a:effectLst/>
                <a:uLnTx/>
                <a:uFillTx/>
                <a:latin typeface="Verdana"/>
                <a:ea typeface="Verdana" panose="020B0604030504040204" pitchFamily="34" charset="0"/>
                <a:cs typeface="Verdana" panose="020B0604030504040204" pitchFamily="34" charset="0"/>
              </a:rPr>
              <a:t>Thank you…</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white"/>
                </a:solidFill>
                <a:effectLst/>
                <a:uLnTx/>
                <a:uFillTx/>
                <a:latin typeface="Verdana"/>
                <a:ea typeface="Verdana" panose="020B0604030504040204" pitchFamily="34" charset="0"/>
                <a:cs typeface="Verdana" panose="020B0604030504040204" pitchFamily="34" charset="0"/>
              </a:rPr>
              <a:t>Report prepared by: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GB" sz="1600" dirty="0">
              <a:solidFill>
                <a:prstClr val="white"/>
              </a:solidFill>
              <a:latin typeface="Verdana"/>
              <a:ea typeface="Verdana" panose="020B0604030504040204" pitchFamily="34" charset="0"/>
              <a:cs typeface="Verdana" panose="020B0604030504040204" pitchFamily="34" charset="0"/>
            </a:endParaRPr>
          </a:p>
          <a:p>
            <a:pPr marL="0" lvl="0" indent="0">
              <a:spcBef>
                <a:spcPts val="0"/>
              </a:spcBef>
              <a:spcAft>
                <a:spcPts val="600"/>
              </a:spcAft>
              <a:buNone/>
              <a:defRPr/>
            </a:pPr>
            <a:r>
              <a:rPr lang="en-GB" sz="1600" b="1" dirty="0">
                <a:solidFill>
                  <a:schemeClr val="bg1"/>
                </a:solidFill>
                <a:cs typeface="Verdana"/>
              </a:rPr>
              <a:t>Simon Driver, Research Director </a:t>
            </a:r>
            <a:br>
              <a:rPr lang="en-GB" sz="1600" b="1" dirty="0">
                <a:solidFill>
                  <a:schemeClr val="bg1"/>
                </a:solidFill>
                <a:cs typeface="Verdana"/>
              </a:rPr>
            </a:br>
            <a:r>
              <a:rPr lang="en-GB" sz="1600" dirty="0">
                <a:solidFill>
                  <a:schemeClr val="bg1"/>
                </a:solidFill>
                <a:cs typeface="Verdana"/>
              </a:rPr>
              <a:t>sdriver@djsresearch.com</a:t>
            </a:r>
          </a:p>
          <a:p>
            <a:pPr marL="0" lvl="0" indent="0">
              <a:spcBef>
                <a:spcPts val="0"/>
              </a:spcBef>
              <a:spcAft>
                <a:spcPts val="600"/>
              </a:spcAft>
              <a:buNone/>
              <a:defRPr/>
            </a:pPr>
            <a:r>
              <a:rPr lang="en-GB" sz="1600" b="1" dirty="0">
                <a:solidFill>
                  <a:schemeClr val="bg1"/>
                </a:solidFill>
                <a:cs typeface="Verdana"/>
              </a:rPr>
              <a:t>Gary Romanuk, Senior Research Executive</a:t>
            </a:r>
            <a:br>
              <a:rPr lang="en-GB" sz="1600" b="1" dirty="0">
                <a:solidFill>
                  <a:schemeClr val="bg1"/>
                </a:solidFill>
                <a:cs typeface="Verdana"/>
              </a:rPr>
            </a:br>
            <a:r>
              <a:rPr lang="en-GB" sz="1600" dirty="0">
                <a:solidFill>
                  <a:schemeClr val="bg1"/>
                </a:solidFill>
                <a:cs typeface="Verdana"/>
              </a:rPr>
              <a:t>gromanuk@djsresearch.com</a:t>
            </a:r>
            <a:endParaRPr lang="en-GB" sz="1600" b="1" dirty="0">
              <a:solidFill>
                <a:schemeClr val="bg1"/>
              </a:solidFill>
              <a:cs typeface="Verdana"/>
            </a:endParaRPr>
          </a:p>
          <a:p>
            <a:pPr marL="0" lvl="0" indent="0">
              <a:spcBef>
                <a:spcPts val="0"/>
              </a:spcBef>
              <a:spcAft>
                <a:spcPts val="600"/>
              </a:spcAft>
              <a:buNone/>
              <a:defRPr/>
            </a:pPr>
            <a:r>
              <a:rPr lang="en-GB" sz="1600" b="1" dirty="0">
                <a:solidFill>
                  <a:schemeClr val="bg1"/>
                </a:solidFill>
                <a:cs typeface="Verdana"/>
              </a:rPr>
              <a:t>Jessica Cox, Research Executive</a:t>
            </a:r>
            <a:br>
              <a:rPr lang="en-GB" sz="1600" b="1" dirty="0">
                <a:solidFill>
                  <a:schemeClr val="bg1"/>
                </a:solidFill>
                <a:cs typeface="Verdana"/>
              </a:rPr>
            </a:br>
            <a:r>
              <a:rPr lang="en-GB" sz="1600" dirty="0">
                <a:solidFill>
                  <a:schemeClr val="bg1"/>
                </a:solidFill>
                <a:cs typeface="Verdana"/>
              </a:rPr>
              <a:t>jcox@djsresearch.com</a:t>
            </a:r>
            <a:endParaRPr lang="en-GB" sz="1600" b="1" dirty="0">
              <a:solidFill>
                <a:schemeClr val="bg1"/>
              </a:solidFill>
              <a:cs typeface="Verdana"/>
            </a:endParaRPr>
          </a:p>
          <a:p>
            <a:pPr marL="0" lvl="0" indent="0">
              <a:spcBef>
                <a:spcPts val="0"/>
              </a:spcBef>
              <a:spcAft>
                <a:spcPts val="600"/>
              </a:spcAft>
              <a:buNone/>
              <a:defRPr/>
            </a:pPr>
            <a:endParaRPr lang="en-GB" sz="1600" b="1" dirty="0">
              <a:solidFill>
                <a:schemeClr val="bg1"/>
              </a:solidFill>
              <a:cs typeface="Verdana"/>
            </a:endParaRPr>
          </a:p>
          <a:p>
            <a:pPr marL="0" lvl="0" indent="0">
              <a:spcBef>
                <a:spcPts val="0"/>
              </a:spcBef>
              <a:spcAft>
                <a:spcPts val="600"/>
              </a:spcAft>
              <a:buNone/>
              <a:defRPr/>
            </a:pPr>
            <a:r>
              <a:rPr lang="en-GB" sz="1600" b="1" dirty="0">
                <a:solidFill>
                  <a:schemeClr val="bg1"/>
                </a:solidFill>
                <a:cs typeface="Verdana"/>
              </a:rPr>
              <a:t>Head office: </a:t>
            </a:r>
            <a:r>
              <a:rPr lang="en-GB" sz="1600" dirty="0">
                <a:solidFill>
                  <a:schemeClr val="bg1"/>
                </a:solidFill>
                <a:cs typeface="Verdana"/>
              </a:rPr>
              <a:t>3 Pavilion Lane, Strines, </a:t>
            </a:r>
            <a:br>
              <a:rPr lang="en-GB" sz="1600" dirty="0">
                <a:solidFill>
                  <a:schemeClr val="bg1"/>
                </a:solidFill>
                <a:cs typeface="Verdana"/>
              </a:rPr>
            </a:br>
            <a:r>
              <a:rPr lang="en-GB" sz="1600" dirty="0">
                <a:solidFill>
                  <a:schemeClr val="bg1"/>
                </a:solidFill>
                <a:cs typeface="Verdana"/>
              </a:rPr>
              <a:t>Stockport, Cheshire, SK6 7GH</a:t>
            </a:r>
          </a:p>
          <a:p>
            <a:pPr marL="0" lvl="0" indent="0">
              <a:spcBef>
                <a:spcPts val="0"/>
              </a:spcBef>
              <a:spcAft>
                <a:spcPts val="600"/>
              </a:spcAft>
              <a:buNone/>
              <a:defRPr/>
            </a:pPr>
            <a:r>
              <a:rPr lang="en-GB" sz="1600" b="1" dirty="0">
                <a:solidFill>
                  <a:schemeClr val="bg1"/>
                </a:solidFill>
                <a:cs typeface="Verdana"/>
              </a:rPr>
              <a:t>Leeds office: </a:t>
            </a:r>
            <a:r>
              <a:rPr lang="en-GB" sz="1600" dirty="0">
                <a:solidFill>
                  <a:schemeClr val="bg1"/>
                </a:solidFill>
                <a:cs typeface="Verdana"/>
              </a:rPr>
              <a:t>2 St. David’s Court, </a:t>
            </a:r>
            <a:br>
              <a:rPr lang="en-GB" sz="1600" dirty="0">
                <a:solidFill>
                  <a:schemeClr val="bg1"/>
                </a:solidFill>
                <a:cs typeface="Verdana"/>
              </a:rPr>
            </a:br>
            <a:r>
              <a:rPr lang="en-GB" sz="1600" dirty="0">
                <a:solidFill>
                  <a:schemeClr val="bg1"/>
                </a:solidFill>
                <a:cs typeface="Verdana"/>
              </a:rPr>
              <a:t>David Street Leeds, LS11 5QA</a:t>
            </a:r>
            <a:endParaRPr lang="en-GB" sz="1600" b="1" dirty="0">
              <a:solidFill>
                <a:schemeClr val="bg1"/>
              </a:solidFill>
              <a:cs typeface="Verdana"/>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white"/>
              </a:solidFill>
              <a:effectLst/>
              <a:uLnTx/>
              <a:uFillTx/>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0213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3A84E702-C83C-6446-8DDD-D1C40785BF52}"/>
              </a:ext>
            </a:extLst>
          </p:cNvPr>
          <p:cNvSpPr txBox="1"/>
          <p:nvPr/>
        </p:nvSpPr>
        <p:spPr>
          <a:xfrm>
            <a:off x="496316" y="711756"/>
            <a:ext cx="323254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
                <a:srgbClr val="000840"/>
              </a:buClr>
              <a:buSzTx/>
              <a:buFontTx/>
              <a:buNone/>
              <a:tabLst/>
              <a:defRPr/>
            </a:pPr>
            <a:r>
              <a:rPr kumimoji="0" lang="de-DE" altLang="en-US" sz="1500" b="0" i="0" u="none" strike="noStrike" kern="1200" cap="none" spc="0" normalizeH="0" baseline="0" noProof="0" dirty="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Section 2</a:t>
            </a:r>
          </a:p>
        </p:txBody>
      </p:sp>
      <p:sp>
        <p:nvSpPr>
          <p:cNvPr id="17" name="Oval 16">
            <a:extLst>
              <a:ext uri="{FF2B5EF4-FFF2-40B4-BE49-F238E27FC236}">
                <a16:creationId xmlns:a16="http://schemas.microsoft.com/office/drawing/2014/main" xmlns="" id="{EEA525BE-E5CC-594C-AD29-4971C875F913}"/>
              </a:ext>
            </a:extLst>
          </p:cNvPr>
          <p:cNvSpPr/>
          <p:nvPr/>
        </p:nvSpPr>
        <p:spPr>
          <a:xfrm>
            <a:off x="5551775" y="914399"/>
            <a:ext cx="552621" cy="552621"/>
          </a:xfrm>
          <a:prstGeom prst="ellipse">
            <a:avLst/>
          </a:prstGeom>
          <a:solidFill>
            <a:schemeClr val="bg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a:ea typeface="+mn-ea"/>
                <a:cs typeface="+mn-cs"/>
              </a:rPr>
              <a:t> </a:t>
            </a:r>
          </a:p>
        </p:txBody>
      </p:sp>
      <p:sp>
        <p:nvSpPr>
          <p:cNvPr id="18" name="Oval 17">
            <a:extLst>
              <a:ext uri="{FF2B5EF4-FFF2-40B4-BE49-F238E27FC236}">
                <a16:creationId xmlns:a16="http://schemas.microsoft.com/office/drawing/2014/main" xmlns="" id="{FA797247-505E-CC43-86DE-FC67435FC895}"/>
              </a:ext>
            </a:extLst>
          </p:cNvPr>
          <p:cNvSpPr/>
          <p:nvPr/>
        </p:nvSpPr>
        <p:spPr>
          <a:xfrm>
            <a:off x="3796130" y="2462264"/>
            <a:ext cx="2207426" cy="2207426"/>
          </a:xfrm>
          <a:prstGeom prst="ellipse">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0" name="Oval 19">
            <a:extLst>
              <a:ext uri="{FF2B5EF4-FFF2-40B4-BE49-F238E27FC236}">
                <a16:creationId xmlns:a16="http://schemas.microsoft.com/office/drawing/2014/main" xmlns="" id="{6880CA08-F238-8948-9D85-F96FDA1B8241}"/>
              </a:ext>
            </a:extLst>
          </p:cNvPr>
          <p:cNvSpPr/>
          <p:nvPr/>
        </p:nvSpPr>
        <p:spPr>
          <a:xfrm>
            <a:off x="6398215" y="5405606"/>
            <a:ext cx="891480" cy="891480"/>
          </a:xfrm>
          <a:prstGeom prst="ellipse">
            <a:avLst/>
          </a:prstGeom>
          <a:solidFill>
            <a:schemeClr val="tx1"/>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21" name="Group 20">
            <a:extLst>
              <a:ext uri="{FF2B5EF4-FFF2-40B4-BE49-F238E27FC236}">
                <a16:creationId xmlns:a16="http://schemas.microsoft.com/office/drawing/2014/main" xmlns="" id="{CAFB380E-AD59-BF4F-9A79-F236D698A18A}"/>
              </a:ext>
            </a:extLst>
          </p:cNvPr>
          <p:cNvGrpSpPr/>
          <p:nvPr/>
        </p:nvGrpSpPr>
        <p:grpSpPr>
          <a:xfrm>
            <a:off x="542578" y="644858"/>
            <a:ext cx="3325518" cy="1000352"/>
            <a:chOff x="542577" y="718010"/>
            <a:chExt cx="3310095" cy="1000352"/>
          </a:xfrm>
        </p:grpSpPr>
        <p:cxnSp>
          <p:nvCxnSpPr>
            <p:cNvPr id="22" name="Straight Connector 21">
              <a:extLst>
                <a:ext uri="{FF2B5EF4-FFF2-40B4-BE49-F238E27FC236}">
                  <a16:creationId xmlns:a16="http://schemas.microsoft.com/office/drawing/2014/main" xmlns="" id="{CF085EF7-5307-BF4F-B505-6D0AC6ADC2D4}"/>
                </a:ext>
              </a:extLst>
            </p:cNvPr>
            <p:cNvCxnSpPr/>
            <p:nvPr/>
          </p:nvCxnSpPr>
          <p:spPr>
            <a:xfrm>
              <a:off x="563450" y="718010"/>
              <a:ext cx="3289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82ECFFE-695D-D641-9568-F352AE5ED6DC}"/>
                </a:ext>
              </a:extLst>
            </p:cNvPr>
            <p:cNvCxnSpPr/>
            <p:nvPr/>
          </p:nvCxnSpPr>
          <p:spPr>
            <a:xfrm>
              <a:off x="542577" y="1718362"/>
              <a:ext cx="328922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Picture 24" descr="DJS_RESEARCH_LOGO_RGB_SCREEN.png">
            <a:extLst>
              <a:ext uri="{FF2B5EF4-FFF2-40B4-BE49-F238E27FC236}">
                <a16:creationId xmlns:a16="http://schemas.microsoft.com/office/drawing/2014/main" xmlns="" id="{4829E5DA-2F45-304C-8333-54BEBD6430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1051" y="585978"/>
            <a:ext cx="1481293" cy="889422"/>
          </a:xfrm>
          <a:prstGeom prst="rect">
            <a:avLst/>
          </a:prstGeom>
        </p:spPr>
      </p:pic>
      <p:sp>
        <p:nvSpPr>
          <p:cNvPr id="26" name="Rectangle 25">
            <a:extLst>
              <a:ext uri="{FF2B5EF4-FFF2-40B4-BE49-F238E27FC236}">
                <a16:creationId xmlns:a16="http://schemas.microsoft.com/office/drawing/2014/main" xmlns="" id="{F7B169BD-0A7C-7F4C-BE8F-A1DF27F32B3F}"/>
              </a:ext>
            </a:extLst>
          </p:cNvPr>
          <p:cNvSpPr/>
          <p:nvPr/>
        </p:nvSpPr>
        <p:spPr>
          <a:xfrm>
            <a:off x="501469" y="1010912"/>
            <a:ext cx="3074881" cy="477054"/>
          </a:xfrm>
          <a:prstGeom prst="rect">
            <a:avLst/>
          </a:prstGeom>
        </p:spPr>
        <p:txBody>
          <a:bodyPr wrap="none">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6E71"/>
                </a:solidFill>
                <a:effectLst/>
                <a:uLnTx/>
                <a:uFillTx/>
                <a:latin typeface="Verdana"/>
                <a:ea typeface="+mn-ea"/>
                <a:cs typeface="+mn-cs"/>
              </a:rPr>
              <a:t>Demographics</a:t>
            </a:r>
          </a:p>
        </p:txBody>
      </p:sp>
      <p:pic>
        <p:nvPicPr>
          <p:cNvPr id="27" name="Picture 26">
            <a:extLst>
              <a:ext uri="{FF2B5EF4-FFF2-40B4-BE49-F238E27FC236}">
                <a16:creationId xmlns:a16="http://schemas.microsoft.com/office/drawing/2014/main" xmlns="" id="{FB0060F6-1122-3F47-AEDE-10D65737BD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175"/>
          <a:stretch/>
        </p:blipFill>
        <p:spPr>
          <a:xfrm rot="21446175">
            <a:off x="5014590" y="1929529"/>
            <a:ext cx="2275216" cy="1646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xmlns="" id="{F0B5F677-6333-EF45-831D-D70C9215682C}"/>
              </a:ext>
            </a:extLst>
          </p:cNvPr>
          <p:cNvPicPr>
            <a:picLocks noChangeAspect="1"/>
          </p:cNvPicPr>
          <p:nvPr/>
        </p:nvPicPr>
        <p:blipFill>
          <a:blip r:embed="rId4"/>
          <a:stretch>
            <a:fillRect/>
          </a:stretch>
        </p:blipFill>
        <p:spPr>
          <a:xfrm rot="381372">
            <a:off x="6379365" y="3266831"/>
            <a:ext cx="2212054" cy="1659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a:extLst>
              <a:ext uri="{FF2B5EF4-FFF2-40B4-BE49-F238E27FC236}">
                <a16:creationId xmlns:a16="http://schemas.microsoft.com/office/drawing/2014/main" xmlns="" id="{2D14FA8E-1EE8-8A4B-A25B-5BAF69F67E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97195">
            <a:off x="4787221" y="4135677"/>
            <a:ext cx="1790700" cy="1790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a:extLst>
              <a:ext uri="{FF2B5EF4-FFF2-40B4-BE49-F238E27FC236}">
                <a16:creationId xmlns:a16="http://schemas.microsoft.com/office/drawing/2014/main" xmlns="" id="{D0CEE2D8-F380-3842-B019-C1C204F3E9AC}"/>
              </a:ext>
            </a:extLst>
          </p:cNvPr>
          <p:cNvSpPr txBox="1"/>
          <p:nvPr/>
        </p:nvSpPr>
        <p:spPr>
          <a:xfrm>
            <a:off x="-134112" y="2121408"/>
            <a:ext cx="0" cy="0"/>
          </a:xfrm>
          <a:prstGeom prst="rect">
            <a:avLst/>
          </a:prstGeom>
        </p:spPr>
        <p:txBody>
          <a:bodyPr vert="horz" wrap="none" lIns="91440" tIns="45720" rIns="91440" bIns="45720" rtlCol="0" anchor="ctr">
            <a:normAutofit fontScale="25000" lnSpcReduction="20000"/>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endParaRPr kumimoji="0" lang="en-US" sz="1400" b="0" i="0" u="none" strike="noStrike" kern="1200" cap="none" spc="0" normalizeH="0" baseline="0" noProof="0" dirty="0">
              <a:ln>
                <a:noFill/>
              </a:ln>
              <a:solidFill>
                <a:srgbClr val="6D6E71"/>
              </a:solidFill>
              <a:effectLst/>
              <a:uLnTx/>
              <a:uFillTx/>
              <a:latin typeface="Verdana"/>
              <a:ea typeface="+mn-ea"/>
              <a:cs typeface="+mn-cs"/>
            </a:endParaRPr>
          </a:p>
        </p:txBody>
      </p:sp>
      <p:sp>
        <p:nvSpPr>
          <p:cNvPr id="31" name="Slide Number Placeholder 3">
            <a:extLst>
              <a:ext uri="{FF2B5EF4-FFF2-40B4-BE49-F238E27FC236}">
                <a16:creationId xmlns:a16="http://schemas.microsoft.com/office/drawing/2014/main" xmlns="" id="{8CB1D6D4-6E45-1F43-B025-B3BA3757DE65}"/>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Tree>
    <p:extLst>
      <p:ext uri="{BB962C8B-B14F-4D97-AF65-F5344CB8AC3E}">
        <p14:creationId xmlns:p14="http://schemas.microsoft.com/office/powerpoint/2010/main" val="330073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DJS_coloured-backgrounds_White-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20" name="Title 4">
            <a:extLst>
              <a:ext uri="{FF2B5EF4-FFF2-40B4-BE49-F238E27FC236}">
                <a16:creationId xmlns:a16="http://schemas.microsoft.com/office/drawing/2014/main" xmlns="" id="{388D5CFD-4296-411E-B91B-676A90A27BDE}"/>
              </a:ext>
            </a:extLst>
          </p:cNvPr>
          <p:cNvSpPr txBox="1">
            <a:spLocks/>
          </p:cNvSpPr>
          <p:nvPr/>
        </p:nvSpPr>
        <p:spPr>
          <a:xfrm>
            <a:off x="285419" y="513248"/>
            <a:ext cx="7482724"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6D6E71"/>
                </a:solidFill>
                <a:effectLst/>
                <a:uLnTx/>
                <a:uFillTx/>
                <a:latin typeface="Verdana"/>
                <a:ea typeface="+mn-ea"/>
                <a:cs typeface="+mn-cs"/>
              </a:rPr>
              <a:t>Demographics</a:t>
            </a:r>
            <a:r>
              <a:rPr kumimoji="0" lang="en-GB" sz="2800" b="0" i="0" u="none" strike="noStrike" kern="0" cap="none" spc="0" normalizeH="0" baseline="0" noProof="0" dirty="0">
                <a:ln>
                  <a:noFill/>
                </a:ln>
                <a:solidFill>
                  <a:srgbClr val="6D6E71"/>
                </a:solidFill>
                <a:effectLst/>
                <a:uLnTx/>
                <a:uFillTx/>
                <a:latin typeface="Verdana"/>
                <a:ea typeface="+mn-ea"/>
                <a:cs typeface="+mn-cs"/>
              </a:rPr>
              <a:t>:</a:t>
            </a:r>
            <a:r>
              <a:rPr kumimoji="0" lang="en-GB" sz="2800" b="1" i="0" u="none" strike="noStrike" kern="0" cap="none" spc="0" normalizeH="0" baseline="0" noProof="0" dirty="0">
                <a:ln>
                  <a:noFill/>
                </a:ln>
                <a:solidFill>
                  <a:srgbClr val="6D6E71"/>
                </a:solidFill>
                <a:effectLst/>
                <a:uLnTx/>
                <a:uFillTx/>
                <a:latin typeface="Verdana"/>
                <a:ea typeface="+mn-ea"/>
                <a:cs typeface="+mn-cs"/>
              </a:rPr>
              <a:t> </a:t>
            </a:r>
            <a:r>
              <a:rPr lang="en-GB" sz="2800" b="0" kern="0" dirty="0">
                <a:solidFill>
                  <a:srgbClr val="6D6E71"/>
                </a:solidFill>
                <a:latin typeface="Verdana"/>
              </a:rPr>
              <a:t>S</a:t>
            </a:r>
            <a:r>
              <a:rPr kumimoji="0" lang="en-GB" sz="2800" b="0" i="0" u="none" strike="noStrike" kern="0" cap="none" spc="0" normalizeH="0" baseline="0" noProof="0" dirty="0" err="1">
                <a:ln>
                  <a:noFill/>
                </a:ln>
                <a:solidFill>
                  <a:srgbClr val="6D6E71"/>
                </a:solidFill>
                <a:effectLst/>
                <a:uLnTx/>
                <a:uFillTx/>
                <a:latin typeface="Verdana"/>
                <a:ea typeface="+mn-ea"/>
                <a:cs typeface="+mn-cs"/>
              </a:rPr>
              <a:t>urvey</a:t>
            </a:r>
            <a:endParaRPr kumimoji="0" lang="en-GB" sz="2800" b="0" i="0" u="none" strike="noStrike" kern="0" cap="none" spc="0" normalizeH="0" baseline="0" noProof="0" dirty="0">
              <a:ln>
                <a:noFill/>
              </a:ln>
              <a:solidFill>
                <a:srgbClr val="6D6E71"/>
              </a:solidFill>
              <a:effectLst/>
              <a:uLnTx/>
              <a:uFillTx/>
              <a:latin typeface="Verdana"/>
              <a:ea typeface="+mn-ea"/>
              <a:cs typeface="+mn-cs"/>
            </a:endParaRPr>
          </a:p>
        </p:txBody>
      </p:sp>
      <p:sp>
        <p:nvSpPr>
          <p:cNvPr id="2" name="Rectangle 1">
            <a:extLst>
              <a:ext uri="{FF2B5EF4-FFF2-40B4-BE49-F238E27FC236}">
                <a16:creationId xmlns:a16="http://schemas.microsoft.com/office/drawing/2014/main" xmlns="" id="{C5C3D070-177F-134D-9F82-21B90C08517B}"/>
              </a:ext>
            </a:extLst>
          </p:cNvPr>
          <p:cNvSpPr/>
          <p:nvPr/>
        </p:nvSpPr>
        <p:spPr>
          <a:xfrm>
            <a:off x="528574" y="6253417"/>
            <a:ext cx="832534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6D6E71"/>
                </a:solidFill>
                <a:effectLst/>
                <a:uLnTx/>
                <a:uFillTx/>
                <a:latin typeface="Verdana"/>
                <a:ea typeface="+mn-ea"/>
                <a:cs typeface="+mn-cs"/>
              </a:rPr>
              <a:t>Base: 116 respondents </a:t>
            </a:r>
            <a:br>
              <a:rPr kumimoji="0" lang="en-GB" sz="800" b="0" i="0" u="none" strike="noStrike" kern="1200" cap="none" spc="0" normalizeH="0" baseline="0" noProof="0" dirty="0">
                <a:ln>
                  <a:noFill/>
                </a:ln>
                <a:solidFill>
                  <a:srgbClr val="6D6E71"/>
                </a:solidFill>
                <a:effectLst/>
                <a:uLnTx/>
                <a:uFillTx/>
                <a:latin typeface="Verdana"/>
                <a:ea typeface="+mn-ea"/>
                <a:cs typeface="+mn-cs"/>
              </a:rPr>
            </a:br>
            <a:r>
              <a:rPr kumimoji="0" lang="en-GB" sz="800" b="0" i="0" u="none" strike="noStrike" kern="1200" cap="none" spc="0" normalizeH="0" baseline="0" noProof="0" dirty="0">
                <a:ln>
                  <a:noFill/>
                </a:ln>
                <a:solidFill>
                  <a:srgbClr val="6D6E71"/>
                </a:solidFill>
                <a:effectLst/>
                <a:uLnTx/>
                <a:uFillTx/>
                <a:latin typeface="Verdana"/>
                <a:ea typeface="+mn-ea"/>
                <a:cs typeface="+mn-cs"/>
              </a:rPr>
              <a:t>NB: Not all respondents answered all questions – results are based on available data. *Only one respondent has changed or thought about </a:t>
            </a:r>
            <a:r>
              <a:rPr kumimoji="0" lang="en-GB" sz="800" b="0" i="0" u="none" strike="noStrike" kern="1200" cap="none" spc="0" normalizeH="0" baseline="0" noProof="0" dirty="0" smtClean="0">
                <a:ln>
                  <a:noFill/>
                </a:ln>
                <a:solidFill>
                  <a:srgbClr val="6D6E71"/>
                </a:solidFill>
                <a:effectLst/>
                <a:uLnTx/>
                <a:uFillTx/>
                <a:latin typeface="Verdana"/>
                <a:ea typeface="+mn-ea"/>
                <a:cs typeface="+mn-cs"/>
              </a:rPr>
              <a:t>changing</a:t>
            </a:r>
            <a:r>
              <a:rPr kumimoji="0" lang="en-GB" sz="800" b="0" i="0" u="none" strike="noStrike" kern="1200" cap="none" spc="0" normalizeH="0" noProof="0" dirty="0" smtClean="0">
                <a:ln>
                  <a:noFill/>
                </a:ln>
                <a:solidFill>
                  <a:srgbClr val="6D6E71"/>
                </a:solidFill>
                <a:effectLst/>
                <a:uLnTx/>
                <a:uFillTx/>
                <a:latin typeface="Verdana"/>
                <a:ea typeface="+mn-ea"/>
                <a:cs typeface="+mn-cs"/>
              </a:rPr>
              <a:t> their gender</a:t>
            </a:r>
            <a:r>
              <a:rPr kumimoji="0" lang="en-GB" sz="800" b="0" i="0" u="none" strike="noStrike" kern="1200" cap="none" spc="0" normalizeH="0" baseline="0" noProof="0" dirty="0" smtClean="0">
                <a:ln>
                  <a:noFill/>
                </a:ln>
                <a:solidFill>
                  <a:srgbClr val="6D6E71"/>
                </a:solidFill>
                <a:effectLst/>
                <a:uLnTx/>
                <a:uFillTx/>
                <a:latin typeface="Verdana"/>
                <a:ea typeface="+mn-ea"/>
                <a:cs typeface="+mn-cs"/>
              </a:rPr>
              <a:t>.</a:t>
            </a:r>
            <a:endParaRPr kumimoji="0" lang="en-US"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4" name="Slide Number Placeholder 3">
            <a:extLst>
              <a:ext uri="{FF2B5EF4-FFF2-40B4-BE49-F238E27FC236}">
                <a16:creationId xmlns:a16="http://schemas.microsoft.com/office/drawing/2014/main" xmlns="" id="{18DF1C9A-417C-7649-A466-3888696C517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xmlns="" id="{FDAEF49F-274C-D449-A533-43B009A4C1CA}"/>
              </a:ext>
            </a:extLst>
          </p:cNvPr>
          <p:cNvSpPr/>
          <p:nvPr/>
        </p:nvSpPr>
        <p:spPr>
          <a:xfrm>
            <a:off x="390572" y="1265935"/>
            <a:ext cx="2157363" cy="2421640"/>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graphicFrame>
        <p:nvGraphicFramePr>
          <p:cNvPr id="19" name="Chart 18">
            <a:extLst>
              <a:ext uri="{FF2B5EF4-FFF2-40B4-BE49-F238E27FC236}">
                <a16:creationId xmlns:a16="http://schemas.microsoft.com/office/drawing/2014/main" xmlns="" id="{AD6E4CC0-E105-764D-879F-538FD640A9BF}"/>
              </a:ext>
            </a:extLst>
          </p:cNvPr>
          <p:cNvGraphicFramePr/>
          <p:nvPr>
            <p:extLst/>
          </p:nvPr>
        </p:nvGraphicFramePr>
        <p:xfrm>
          <a:off x="3008409" y="3528936"/>
          <a:ext cx="5995070" cy="12480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xmlns="" id="{45AD6354-E3CD-1A43-8F5F-8DE62D90CABA}"/>
              </a:ext>
            </a:extLst>
          </p:cNvPr>
          <p:cNvGraphicFramePr/>
          <p:nvPr>
            <p:extLst/>
          </p:nvPr>
        </p:nvGraphicFramePr>
        <p:xfrm>
          <a:off x="2436822" y="1347423"/>
          <a:ext cx="6460390" cy="7882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xmlns="" id="{049F6F81-C79E-F14F-8571-A568E496D74D}"/>
              </a:ext>
            </a:extLst>
          </p:cNvPr>
          <p:cNvGraphicFramePr/>
          <p:nvPr>
            <p:extLst/>
          </p:nvPr>
        </p:nvGraphicFramePr>
        <p:xfrm>
          <a:off x="3393208" y="4987544"/>
          <a:ext cx="5480742" cy="121837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xmlns="" id="{12C640CB-7BC5-C84A-B0B6-46A7B3C72240}"/>
              </a:ext>
            </a:extLst>
          </p:cNvPr>
          <p:cNvGraphicFramePr/>
          <p:nvPr>
            <p:extLst/>
          </p:nvPr>
        </p:nvGraphicFramePr>
        <p:xfrm>
          <a:off x="3514235" y="2296104"/>
          <a:ext cx="5057217" cy="1048162"/>
        </p:xfrm>
        <a:graphic>
          <a:graphicData uri="http://schemas.openxmlformats.org/drawingml/2006/chart">
            <c:chart xmlns:c="http://schemas.openxmlformats.org/drawingml/2006/chart" xmlns:r="http://schemas.openxmlformats.org/officeDocument/2006/relationships" r:id="rId7"/>
          </a:graphicData>
        </a:graphic>
      </p:graphicFrame>
      <p:sp>
        <p:nvSpPr>
          <p:cNvPr id="26" name="Rounded Rectangle 7">
            <a:extLst>
              <a:ext uri="{FF2B5EF4-FFF2-40B4-BE49-F238E27FC236}">
                <a16:creationId xmlns:a16="http://schemas.microsoft.com/office/drawing/2014/main" xmlns="" id="{B0D8DBD5-E668-B94E-AC34-27E9C789FDDA}"/>
              </a:ext>
            </a:extLst>
          </p:cNvPr>
          <p:cNvSpPr/>
          <p:nvPr/>
        </p:nvSpPr>
        <p:spPr>
          <a:xfrm>
            <a:off x="2699849" y="2648091"/>
            <a:ext cx="1596514" cy="362968"/>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D6E71"/>
                </a:solidFill>
                <a:effectLst/>
                <a:uLnTx/>
                <a:uFillTx/>
                <a:latin typeface="Verdana"/>
                <a:ea typeface="+mn-ea"/>
                <a:cs typeface="+mn-cs"/>
              </a:rPr>
              <a:t>Ethnic group</a:t>
            </a:r>
            <a:endParaRPr kumimoji="0" lang="en-GB" sz="1400" b="1" i="0" u="none" strike="noStrike" kern="1200" cap="none" spc="0" normalizeH="0" baseline="0" noProof="0" dirty="0">
              <a:ln>
                <a:noFill/>
              </a:ln>
              <a:solidFill>
                <a:srgbClr val="6D6E71"/>
              </a:solidFill>
              <a:effectLst/>
              <a:uLnTx/>
              <a:uFillTx/>
              <a:latin typeface="Verdana"/>
              <a:ea typeface="+mn-ea"/>
              <a:cs typeface="+mn-cs"/>
            </a:endParaRPr>
          </a:p>
        </p:txBody>
      </p:sp>
      <p:sp>
        <p:nvSpPr>
          <p:cNvPr id="29" name="Rounded Rectangle 7">
            <a:extLst>
              <a:ext uri="{FF2B5EF4-FFF2-40B4-BE49-F238E27FC236}">
                <a16:creationId xmlns:a16="http://schemas.microsoft.com/office/drawing/2014/main" xmlns="" id="{B6E39E2A-6C25-B74C-BB54-760E5BCBC42E}"/>
              </a:ext>
            </a:extLst>
          </p:cNvPr>
          <p:cNvSpPr/>
          <p:nvPr/>
        </p:nvSpPr>
        <p:spPr>
          <a:xfrm>
            <a:off x="2699849" y="1456241"/>
            <a:ext cx="1486389" cy="542315"/>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6E71"/>
                </a:solidFill>
                <a:effectLst/>
                <a:uLnTx/>
                <a:uFillTx/>
                <a:latin typeface="Verdana"/>
                <a:ea typeface="+mn-ea"/>
                <a:cs typeface="+mn-cs"/>
              </a:rPr>
              <a:t>Sexual </a:t>
            </a:r>
            <a:br>
              <a:rPr kumimoji="0" lang="en-GB" sz="1400" b="1" i="0" u="none" strike="noStrike" kern="1200" cap="none" spc="0" normalizeH="0" baseline="0" noProof="0" dirty="0">
                <a:ln>
                  <a:noFill/>
                </a:ln>
                <a:solidFill>
                  <a:srgbClr val="6D6E71"/>
                </a:solidFill>
                <a:effectLst/>
                <a:uLnTx/>
                <a:uFillTx/>
                <a:latin typeface="Verdana"/>
                <a:ea typeface="+mn-ea"/>
                <a:cs typeface="+mn-cs"/>
              </a:rPr>
            </a:br>
            <a:r>
              <a:rPr kumimoji="0" lang="en-GB" sz="1400" b="1" i="0" u="none" strike="noStrike" kern="1200" cap="none" spc="0" normalizeH="0" baseline="0" noProof="0" dirty="0" smtClean="0">
                <a:ln>
                  <a:noFill/>
                </a:ln>
                <a:solidFill>
                  <a:srgbClr val="6D6E71"/>
                </a:solidFill>
                <a:effectLst/>
                <a:uLnTx/>
                <a:uFillTx/>
                <a:latin typeface="Verdana"/>
                <a:ea typeface="+mn-ea"/>
                <a:cs typeface="+mn-cs"/>
              </a:rPr>
              <a:t>orientation</a:t>
            </a:r>
            <a:endParaRPr kumimoji="0" lang="en-GB" sz="1400" b="1" i="0" u="none" strike="noStrike" kern="1200" cap="none" spc="0" normalizeH="0" baseline="0" noProof="0" dirty="0">
              <a:ln>
                <a:noFill/>
              </a:ln>
              <a:solidFill>
                <a:srgbClr val="6D6E71"/>
              </a:solidFill>
              <a:effectLst/>
              <a:uLnTx/>
              <a:uFillTx/>
              <a:latin typeface="Verdana"/>
              <a:ea typeface="+mn-ea"/>
              <a:cs typeface="+mn-cs"/>
            </a:endParaRPr>
          </a:p>
        </p:txBody>
      </p:sp>
      <p:sp>
        <p:nvSpPr>
          <p:cNvPr id="30" name="Rounded Rectangle 7">
            <a:extLst>
              <a:ext uri="{FF2B5EF4-FFF2-40B4-BE49-F238E27FC236}">
                <a16:creationId xmlns:a16="http://schemas.microsoft.com/office/drawing/2014/main" xmlns="" id="{4DEC4FD7-B6DC-5E47-8AD9-9CEC3D1D744A}"/>
              </a:ext>
            </a:extLst>
          </p:cNvPr>
          <p:cNvSpPr/>
          <p:nvPr/>
        </p:nvSpPr>
        <p:spPr>
          <a:xfrm>
            <a:off x="2727876" y="5408343"/>
            <a:ext cx="1298905" cy="252616"/>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6E71"/>
                </a:solidFill>
                <a:effectLst/>
                <a:uLnTx/>
                <a:uFillTx/>
                <a:latin typeface="Verdana"/>
                <a:ea typeface="+mn-ea"/>
                <a:cs typeface="+mn-cs"/>
              </a:rPr>
              <a:t>Religion</a:t>
            </a:r>
          </a:p>
        </p:txBody>
      </p:sp>
      <p:sp>
        <p:nvSpPr>
          <p:cNvPr id="31" name="Rounded Rectangle 7">
            <a:extLst>
              <a:ext uri="{FF2B5EF4-FFF2-40B4-BE49-F238E27FC236}">
                <a16:creationId xmlns:a16="http://schemas.microsoft.com/office/drawing/2014/main" xmlns="" id="{D1E8181B-34E7-0448-B862-C0FFFA19DDAF}"/>
              </a:ext>
            </a:extLst>
          </p:cNvPr>
          <p:cNvSpPr/>
          <p:nvPr/>
        </p:nvSpPr>
        <p:spPr>
          <a:xfrm>
            <a:off x="2722578" y="3928745"/>
            <a:ext cx="1828810" cy="253070"/>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6E71"/>
                </a:solidFill>
                <a:effectLst/>
                <a:uLnTx/>
                <a:uFillTx/>
                <a:latin typeface="Verdana"/>
                <a:ea typeface="+mn-ea"/>
                <a:cs typeface="+mn-cs"/>
              </a:rPr>
              <a:t>Marital status</a:t>
            </a:r>
          </a:p>
        </p:txBody>
      </p:sp>
      <p:sp>
        <p:nvSpPr>
          <p:cNvPr id="34" name="Title 4">
            <a:extLst>
              <a:ext uri="{FF2B5EF4-FFF2-40B4-BE49-F238E27FC236}">
                <a16:creationId xmlns:a16="http://schemas.microsoft.com/office/drawing/2014/main" xmlns="" id="{22E7A06A-51C2-D143-9524-4B1993955F32}"/>
              </a:ext>
            </a:extLst>
          </p:cNvPr>
          <p:cNvSpPr txBox="1">
            <a:spLocks/>
          </p:cNvSpPr>
          <p:nvPr/>
        </p:nvSpPr>
        <p:spPr>
          <a:xfrm rot="5400000">
            <a:off x="308007" y="1633664"/>
            <a:ext cx="703404" cy="307777"/>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6D6E71"/>
                </a:solidFill>
                <a:effectLst/>
                <a:uLnTx/>
                <a:uFillTx/>
                <a:latin typeface="Verdana"/>
                <a:ea typeface="+mn-ea"/>
                <a:cs typeface="+mn-cs"/>
              </a:rPr>
              <a:t>Age</a:t>
            </a:r>
            <a:endParaRPr kumimoji="0" lang="en-GB" sz="1400" b="0" i="0" u="none" strike="noStrike" kern="0" cap="none" spc="0" normalizeH="0" baseline="0" noProof="0" dirty="0">
              <a:ln>
                <a:noFill/>
              </a:ln>
              <a:solidFill>
                <a:srgbClr val="6D6E71"/>
              </a:solidFill>
              <a:effectLst/>
              <a:uLnTx/>
              <a:uFillTx/>
              <a:latin typeface="Verdana"/>
              <a:ea typeface="+mn-ea"/>
              <a:cs typeface="+mn-cs"/>
            </a:endParaRPr>
          </a:p>
        </p:txBody>
      </p:sp>
      <p:pic>
        <p:nvPicPr>
          <p:cNvPr id="5" name="Picture 4">
            <a:extLst>
              <a:ext uri="{FF2B5EF4-FFF2-40B4-BE49-F238E27FC236}">
                <a16:creationId xmlns:a16="http://schemas.microsoft.com/office/drawing/2014/main" xmlns="" id="{66D77432-A9C4-8A43-84C8-E60DCB1889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2599" y="1485495"/>
            <a:ext cx="594744" cy="594744"/>
          </a:xfrm>
          <a:prstGeom prst="rect">
            <a:avLst/>
          </a:prstGeom>
        </p:spPr>
      </p:pic>
      <p:sp>
        <p:nvSpPr>
          <p:cNvPr id="38" name="Rectangle 37">
            <a:extLst>
              <a:ext uri="{FF2B5EF4-FFF2-40B4-BE49-F238E27FC236}">
                <a16:creationId xmlns:a16="http://schemas.microsoft.com/office/drawing/2014/main" xmlns="" id="{5DF7B5AE-24D6-824E-B370-F77C1147C49E}"/>
              </a:ext>
            </a:extLst>
          </p:cNvPr>
          <p:cNvSpPr/>
          <p:nvPr/>
        </p:nvSpPr>
        <p:spPr>
          <a:xfrm>
            <a:off x="1542734" y="1740996"/>
            <a:ext cx="108588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6D6E71"/>
                </a:solidFill>
                <a:effectLst/>
                <a:uLnTx/>
                <a:uFillTx/>
                <a:latin typeface="Verdana"/>
                <a:ea typeface="+mn-ea"/>
                <a:cs typeface="Verdana"/>
              </a:rPr>
              <a:t>Under 35</a:t>
            </a:r>
          </a:p>
        </p:txBody>
      </p:sp>
      <p:sp>
        <p:nvSpPr>
          <p:cNvPr id="42" name="Rectangle 41">
            <a:extLst>
              <a:ext uri="{FF2B5EF4-FFF2-40B4-BE49-F238E27FC236}">
                <a16:creationId xmlns:a16="http://schemas.microsoft.com/office/drawing/2014/main" xmlns="" id="{77AB7B0E-850F-EE43-964C-53B1595FF807}"/>
              </a:ext>
            </a:extLst>
          </p:cNvPr>
          <p:cNvSpPr/>
          <p:nvPr/>
        </p:nvSpPr>
        <p:spPr>
          <a:xfrm>
            <a:off x="1542734" y="1559689"/>
            <a:ext cx="68640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6D6E71"/>
                </a:solidFill>
                <a:effectLst/>
                <a:uLnTx/>
                <a:uFillTx/>
                <a:latin typeface="Verdana"/>
                <a:ea typeface="+mn-ea"/>
                <a:cs typeface="Verdana"/>
              </a:rPr>
              <a:t>45%</a:t>
            </a:r>
          </a:p>
        </p:txBody>
      </p:sp>
      <p:pic>
        <p:nvPicPr>
          <p:cNvPr id="43" name="Picture 42">
            <a:extLst>
              <a:ext uri="{FF2B5EF4-FFF2-40B4-BE49-F238E27FC236}">
                <a16:creationId xmlns:a16="http://schemas.microsoft.com/office/drawing/2014/main" xmlns="" id="{A14CB3F7-5864-564C-8F5E-5124274314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2599" y="2176607"/>
            <a:ext cx="594744" cy="594744"/>
          </a:xfrm>
          <a:prstGeom prst="rect">
            <a:avLst/>
          </a:prstGeom>
        </p:spPr>
      </p:pic>
      <p:sp>
        <p:nvSpPr>
          <p:cNvPr id="44" name="Rectangle 43">
            <a:extLst>
              <a:ext uri="{FF2B5EF4-FFF2-40B4-BE49-F238E27FC236}">
                <a16:creationId xmlns:a16="http://schemas.microsoft.com/office/drawing/2014/main" xmlns="" id="{E3D05B0D-B053-9A47-8263-6A13157FB80C}"/>
              </a:ext>
            </a:extLst>
          </p:cNvPr>
          <p:cNvSpPr/>
          <p:nvPr/>
        </p:nvSpPr>
        <p:spPr>
          <a:xfrm>
            <a:off x="1542734" y="2432108"/>
            <a:ext cx="108588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6D6E71"/>
                </a:solidFill>
                <a:effectLst/>
                <a:uLnTx/>
                <a:uFillTx/>
                <a:latin typeface="Verdana"/>
                <a:ea typeface="+mn-ea"/>
                <a:cs typeface="Verdana"/>
              </a:rPr>
              <a:t>35-54</a:t>
            </a:r>
          </a:p>
        </p:txBody>
      </p:sp>
      <p:sp>
        <p:nvSpPr>
          <p:cNvPr id="45" name="Rectangle 44">
            <a:extLst>
              <a:ext uri="{FF2B5EF4-FFF2-40B4-BE49-F238E27FC236}">
                <a16:creationId xmlns:a16="http://schemas.microsoft.com/office/drawing/2014/main" xmlns="" id="{C6B24142-2250-4C44-837B-2A7BB5B91A40}"/>
              </a:ext>
            </a:extLst>
          </p:cNvPr>
          <p:cNvSpPr/>
          <p:nvPr/>
        </p:nvSpPr>
        <p:spPr>
          <a:xfrm>
            <a:off x="1542734" y="2250801"/>
            <a:ext cx="68640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6D6E71"/>
                </a:solidFill>
                <a:effectLst/>
                <a:uLnTx/>
                <a:uFillTx/>
                <a:latin typeface="Verdana"/>
                <a:ea typeface="+mn-ea"/>
                <a:cs typeface="Verdana"/>
              </a:rPr>
              <a:t>29%</a:t>
            </a:r>
          </a:p>
        </p:txBody>
      </p:sp>
      <p:pic>
        <p:nvPicPr>
          <p:cNvPr id="46" name="Picture 45">
            <a:extLst>
              <a:ext uri="{FF2B5EF4-FFF2-40B4-BE49-F238E27FC236}">
                <a16:creationId xmlns:a16="http://schemas.microsoft.com/office/drawing/2014/main" xmlns="" id="{3DE16AD1-B8C7-D046-9013-BB44C2769F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2599" y="2857090"/>
            <a:ext cx="594744" cy="594744"/>
          </a:xfrm>
          <a:prstGeom prst="rect">
            <a:avLst/>
          </a:prstGeom>
        </p:spPr>
      </p:pic>
      <p:sp>
        <p:nvSpPr>
          <p:cNvPr id="47" name="Rectangle 46">
            <a:extLst>
              <a:ext uri="{FF2B5EF4-FFF2-40B4-BE49-F238E27FC236}">
                <a16:creationId xmlns:a16="http://schemas.microsoft.com/office/drawing/2014/main" xmlns="" id="{AFFED8FD-1A73-0846-841D-ED439504D57A}"/>
              </a:ext>
            </a:extLst>
          </p:cNvPr>
          <p:cNvSpPr/>
          <p:nvPr/>
        </p:nvSpPr>
        <p:spPr>
          <a:xfrm>
            <a:off x="1542734" y="3112591"/>
            <a:ext cx="108588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6D6E71"/>
                </a:solidFill>
                <a:effectLst/>
                <a:uLnTx/>
                <a:uFillTx/>
                <a:latin typeface="Verdana"/>
                <a:ea typeface="+mn-ea"/>
                <a:cs typeface="Verdana"/>
              </a:rPr>
              <a:t>55+</a:t>
            </a:r>
          </a:p>
        </p:txBody>
      </p:sp>
      <p:sp>
        <p:nvSpPr>
          <p:cNvPr id="48" name="Rectangle 47">
            <a:extLst>
              <a:ext uri="{FF2B5EF4-FFF2-40B4-BE49-F238E27FC236}">
                <a16:creationId xmlns:a16="http://schemas.microsoft.com/office/drawing/2014/main" xmlns="" id="{BF9A77BF-5CFA-6F4F-8029-ED3645284D48}"/>
              </a:ext>
            </a:extLst>
          </p:cNvPr>
          <p:cNvSpPr/>
          <p:nvPr/>
        </p:nvSpPr>
        <p:spPr>
          <a:xfrm>
            <a:off x="1542734" y="2931284"/>
            <a:ext cx="68640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6D6E71"/>
                </a:solidFill>
                <a:effectLst/>
                <a:uLnTx/>
                <a:uFillTx/>
                <a:latin typeface="Verdana"/>
                <a:ea typeface="+mn-ea"/>
                <a:cs typeface="Verdana"/>
              </a:rPr>
              <a:t>25%</a:t>
            </a:r>
          </a:p>
        </p:txBody>
      </p:sp>
      <p:sp>
        <p:nvSpPr>
          <p:cNvPr id="49" name="Rectangle 48">
            <a:extLst>
              <a:ext uri="{FF2B5EF4-FFF2-40B4-BE49-F238E27FC236}">
                <a16:creationId xmlns:a16="http://schemas.microsoft.com/office/drawing/2014/main" xmlns="" id="{9332A8EE-CA30-664D-8C50-A06BE29C15ED}"/>
              </a:ext>
            </a:extLst>
          </p:cNvPr>
          <p:cNvSpPr/>
          <p:nvPr/>
        </p:nvSpPr>
        <p:spPr>
          <a:xfrm>
            <a:off x="390572" y="3801613"/>
            <a:ext cx="2157363" cy="2370588"/>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50" name="Title 4">
            <a:extLst>
              <a:ext uri="{FF2B5EF4-FFF2-40B4-BE49-F238E27FC236}">
                <a16:creationId xmlns:a16="http://schemas.microsoft.com/office/drawing/2014/main" xmlns="" id="{B85D3A43-E2FD-C44B-931B-A6A552C69080}"/>
              </a:ext>
            </a:extLst>
          </p:cNvPr>
          <p:cNvSpPr txBox="1">
            <a:spLocks/>
          </p:cNvSpPr>
          <p:nvPr/>
        </p:nvSpPr>
        <p:spPr>
          <a:xfrm rot="5400000">
            <a:off x="121428" y="4276366"/>
            <a:ext cx="1076562" cy="307777"/>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6D6E71"/>
                </a:solidFill>
                <a:effectLst/>
                <a:uLnTx/>
                <a:uFillTx/>
                <a:latin typeface="Verdana"/>
                <a:ea typeface="+mn-ea"/>
                <a:cs typeface="+mn-cs"/>
              </a:rPr>
              <a:t>Gender*</a:t>
            </a:r>
            <a:endParaRPr kumimoji="0" lang="en-GB" sz="1400" b="0" i="0" u="none" strike="noStrike" kern="0" cap="none" spc="0" normalizeH="0" baseline="0" noProof="0" dirty="0">
              <a:ln>
                <a:noFill/>
              </a:ln>
              <a:solidFill>
                <a:srgbClr val="6D6E71"/>
              </a:solidFill>
              <a:effectLst/>
              <a:uLnTx/>
              <a:uFillTx/>
              <a:latin typeface="Verdana"/>
              <a:ea typeface="+mn-ea"/>
              <a:cs typeface="+mn-cs"/>
            </a:endParaRPr>
          </a:p>
        </p:txBody>
      </p:sp>
      <p:sp>
        <p:nvSpPr>
          <p:cNvPr id="52" name="Rectangle 51">
            <a:extLst>
              <a:ext uri="{FF2B5EF4-FFF2-40B4-BE49-F238E27FC236}">
                <a16:creationId xmlns:a16="http://schemas.microsoft.com/office/drawing/2014/main" xmlns="" id="{0A3BB6AB-4F93-4C4B-B233-EB1B54683EFD}"/>
              </a:ext>
            </a:extLst>
          </p:cNvPr>
          <p:cNvSpPr/>
          <p:nvPr/>
        </p:nvSpPr>
        <p:spPr>
          <a:xfrm>
            <a:off x="1542734" y="4239651"/>
            <a:ext cx="108588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6D6E71"/>
                </a:solidFill>
                <a:effectLst/>
                <a:uLnTx/>
                <a:uFillTx/>
                <a:latin typeface="Verdana"/>
                <a:ea typeface="+mn-ea"/>
                <a:cs typeface="Verdana"/>
              </a:rPr>
              <a:t>Male</a:t>
            </a:r>
          </a:p>
        </p:txBody>
      </p:sp>
      <p:sp>
        <p:nvSpPr>
          <p:cNvPr id="53" name="Rectangle 52">
            <a:extLst>
              <a:ext uri="{FF2B5EF4-FFF2-40B4-BE49-F238E27FC236}">
                <a16:creationId xmlns:a16="http://schemas.microsoft.com/office/drawing/2014/main" xmlns="" id="{0E2B1DC5-F4D6-A342-9893-DD5203F44ACB}"/>
              </a:ext>
            </a:extLst>
          </p:cNvPr>
          <p:cNvSpPr/>
          <p:nvPr/>
        </p:nvSpPr>
        <p:spPr>
          <a:xfrm>
            <a:off x="1542734" y="4058344"/>
            <a:ext cx="68640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6D6E71"/>
                </a:solidFill>
                <a:effectLst/>
                <a:uLnTx/>
                <a:uFillTx/>
                <a:latin typeface="Verdana"/>
                <a:ea typeface="+mn-ea"/>
                <a:cs typeface="Verdana"/>
              </a:rPr>
              <a:t>17%</a:t>
            </a:r>
          </a:p>
        </p:txBody>
      </p:sp>
      <p:sp>
        <p:nvSpPr>
          <p:cNvPr id="55" name="Rectangle 54">
            <a:extLst>
              <a:ext uri="{FF2B5EF4-FFF2-40B4-BE49-F238E27FC236}">
                <a16:creationId xmlns:a16="http://schemas.microsoft.com/office/drawing/2014/main" xmlns="" id="{026C90BD-EFB8-754C-8A08-9CFD2A190CAE}"/>
              </a:ext>
            </a:extLst>
          </p:cNvPr>
          <p:cNvSpPr/>
          <p:nvPr/>
        </p:nvSpPr>
        <p:spPr>
          <a:xfrm>
            <a:off x="1542734" y="4930763"/>
            <a:ext cx="108588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6D6E71"/>
                </a:solidFill>
                <a:effectLst/>
                <a:uLnTx/>
                <a:uFillTx/>
                <a:latin typeface="Verdana"/>
                <a:ea typeface="+mn-ea"/>
                <a:cs typeface="Verdana"/>
              </a:rPr>
              <a:t>Female</a:t>
            </a:r>
          </a:p>
        </p:txBody>
      </p:sp>
      <p:sp>
        <p:nvSpPr>
          <p:cNvPr id="56" name="Rectangle 55">
            <a:extLst>
              <a:ext uri="{FF2B5EF4-FFF2-40B4-BE49-F238E27FC236}">
                <a16:creationId xmlns:a16="http://schemas.microsoft.com/office/drawing/2014/main" xmlns="" id="{85EA1D74-0ABD-864C-90EF-A5715A786287}"/>
              </a:ext>
            </a:extLst>
          </p:cNvPr>
          <p:cNvSpPr/>
          <p:nvPr/>
        </p:nvSpPr>
        <p:spPr>
          <a:xfrm>
            <a:off x="1542734" y="4749456"/>
            <a:ext cx="68640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6D6E71"/>
                </a:solidFill>
                <a:effectLst/>
                <a:uLnTx/>
                <a:uFillTx/>
                <a:latin typeface="Verdana"/>
                <a:ea typeface="+mn-ea"/>
                <a:cs typeface="Verdana"/>
              </a:rPr>
              <a:t>83%</a:t>
            </a:r>
          </a:p>
        </p:txBody>
      </p:sp>
      <p:pic>
        <p:nvPicPr>
          <p:cNvPr id="57" name="Picture 56">
            <a:extLst>
              <a:ext uri="{FF2B5EF4-FFF2-40B4-BE49-F238E27FC236}">
                <a16:creationId xmlns:a16="http://schemas.microsoft.com/office/drawing/2014/main" xmlns="" id="{FC4F3F45-D93E-E847-8BC6-E34012CAB6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2599" y="5355745"/>
            <a:ext cx="594744" cy="594744"/>
          </a:xfrm>
          <a:prstGeom prst="rect">
            <a:avLst/>
          </a:prstGeom>
        </p:spPr>
      </p:pic>
      <p:sp>
        <p:nvSpPr>
          <p:cNvPr id="58" name="Rectangle 57">
            <a:extLst>
              <a:ext uri="{FF2B5EF4-FFF2-40B4-BE49-F238E27FC236}">
                <a16:creationId xmlns:a16="http://schemas.microsoft.com/office/drawing/2014/main" xmlns="" id="{E69CDA07-10B3-F64D-BE80-BD0D1CB0568D}"/>
              </a:ext>
            </a:extLst>
          </p:cNvPr>
          <p:cNvSpPr/>
          <p:nvPr/>
        </p:nvSpPr>
        <p:spPr>
          <a:xfrm>
            <a:off x="1542734" y="5611246"/>
            <a:ext cx="108588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6D6E71"/>
                </a:solidFill>
                <a:effectLst/>
                <a:uLnTx/>
                <a:uFillTx/>
                <a:latin typeface="Verdana"/>
                <a:ea typeface="+mn-ea"/>
                <a:cs typeface="Verdana"/>
              </a:rPr>
              <a:t>Other</a:t>
            </a:r>
          </a:p>
        </p:txBody>
      </p:sp>
      <p:sp>
        <p:nvSpPr>
          <p:cNvPr id="59" name="Rectangle 58">
            <a:extLst>
              <a:ext uri="{FF2B5EF4-FFF2-40B4-BE49-F238E27FC236}">
                <a16:creationId xmlns:a16="http://schemas.microsoft.com/office/drawing/2014/main" xmlns="" id="{47B3579E-1599-C545-BF00-E81A85321624}"/>
              </a:ext>
            </a:extLst>
          </p:cNvPr>
          <p:cNvSpPr/>
          <p:nvPr/>
        </p:nvSpPr>
        <p:spPr>
          <a:xfrm>
            <a:off x="1542734" y="5429939"/>
            <a:ext cx="68640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6D6E71"/>
                </a:solidFill>
                <a:effectLst/>
                <a:uLnTx/>
                <a:uFillTx/>
                <a:latin typeface="Verdana"/>
                <a:ea typeface="+mn-ea"/>
                <a:cs typeface="Verdana"/>
              </a:rPr>
              <a:t>0%</a:t>
            </a:r>
          </a:p>
        </p:txBody>
      </p:sp>
      <p:pic>
        <p:nvPicPr>
          <p:cNvPr id="60" name="Picture 59">
            <a:extLst>
              <a:ext uri="{FF2B5EF4-FFF2-40B4-BE49-F238E27FC236}">
                <a16:creationId xmlns:a16="http://schemas.microsoft.com/office/drawing/2014/main" xmlns="" id="{A59948AE-206F-7448-81CF-9B6CE7EB1A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2600" y="3994645"/>
            <a:ext cx="594744" cy="594744"/>
          </a:xfrm>
          <a:prstGeom prst="rect">
            <a:avLst/>
          </a:prstGeom>
        </p:spPr>
      </p:pic>
      <p:pic>
        <p:nvPicPr>
          <p:cNvPr id="61" name="Picture 60">
            <a:extLst>
              <a:ext uri="{FF2B5EF4-FFF2-40B4-BE49-F238E27FC236}">
                <a16:creationId xmlns:a16="http://schemas.microsoft.com/office/drawing/2014/main" xmlns="" id="{5E485990-485D-404E-8C4D-D60B27395E0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2600" y="4682568"/>
            <a:ext cx="594744" cy="594744"/>
          </a:xfrm>
          <a:prstGeom prst="rect">
            <a:avLst/>
          </a:prstGeom>
        </p:spPr>
      </p:pic>
      <p:cxnSp>
        <p:nvCxnSpPr>
          <p:cNvPr id="63" name="Straight Connector 62">
            <a:extLst>
              <a:ext uri="{FF2B5EF4-FFF2-40B4-BE49-F238E27FC236}">
                <a16:creationId xmlns:a16="http://schemas.microsoft.com/office/drawing/2014/main" xmlns="" id="{E29A42AD-C007-E84F-B8EC-C712684A9439}"/>
              </a:ext>
            </a:extLst>
          </p:cNvPr>
          <p:cNvCxnSpPr/>
          <p:nvPr/>
        </p:nvCxnSpPr>
        <p:spPr>
          <a:xfrm flipH="1">
            <a:off x="2722578" y="2207941"/>
            <a:ext cx="602640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3985D5FC-2E90-E745-8834-7BBA90716042}"/>
              </a:ext>
            </a:extLst>
          </p:cNvPr>
          <p:cNvCxnSpPr/>
          <p:nvPr/>
        </p:nvCxnSpPr>
        <p:spPr>
          <a:xfrm flipH="1">
            <a:off x="2722578" y="3422381"/>
            <a:ext cx="602640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25D209E6-C16C-EC4A-8860-95EB6B446631}"/>
              </a:ext>
            </a:extLst>
          </p:cNvPr>
          <p:cNvCxnSpPr/>
          <p:nvPr/>
        </p:nvCxnSpPr>
        <p:spPr>
          <a:xfrm flipH="1">
            <a:off x="2722578" y="4836845"/>
            <a:ext cx="602640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54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6" name="Chart 65">
            <a:extLst>
              <a:ext uri="{FF2B5EF4-FFF2-40B4-BE49-F238E27FC236}">
                <a16:creationId xmlns:a16="http://schemas.microsoft.com/office/drawing/2014/main" xmlns="" id="{343AE6AD-5599-C44F-88FB-5629D3B127A1}"/>
              </a:ext>
            </a:extLst>
          </p:cNvPr>
          <p:cNvGraphicFramePr/>
          <p:nvPr>
            <p:extLst/>
          </p:nvPr>
        </p:nvGraphicFramePr>
        <p:xfrm>
          <a:off x="4282829" y="3128577"/>
          <a:ext cx="4748609" cy="695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7" name="Chart 66">
            <a:extLst>
              <a:ext uri="{FF2B5EF4-FFF2-40B4-BE49-F238E27FC236}">
                <a16:creationId xmlns:a16="http://schemas.microsoft.com/office/drawing/2014/main" xmlns="" id="{F2844EC0-CA95-7C4A-B272-873BAFB727C6}"/>
              </a:ext>
            </a:extLst>
          </p:cNvPr>
          <p:cNvGraphicFramePr/>
          <p:nvPr>
            <p:extLst/>
          </p:nvPr>
        </p:nvGraphicFramePr>
        <p:xfrm>
          <a:off x="4680927" y="1247177"/>
          <a:ext cx="3952411" cy="16808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8" name="Chart 67">
            <a:extLst>
              <a:ext uri="{FF2B5EF4-FFF2-40B4-BE49-F238E27FC236}">
                <a16:creationId xmlns:a16="http://schemas.microsoft.com/office/drawing/2014/main" xmlns="" id="{ADFDB2BF-91E2-7249-B954-17AFB05F5545}"/>
              </a:ext>
            </a:extLst>
          </p:cNvPr>
          <p:cNvGraphicFramePr/>
          <p:nvPr>
            <p:extLst/>
          </p:nvPr>
        </p:nvGraphicFramePr>
        <p:xfrm>
          <a:off x="40341" y="2628693"/>
          <a:ext cx="3952411" cy="16043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9" name="Chart 68">
            <a:extLst>
              <a:ext uri="{FF2B5EF4-FFF2-40B4-BE49-F238E27FC236}">
                <a16:creationId xmlns:a16="http://schemas.microsoft.com/office/drawing/2014/main" xmlns="" id="{7F91DF06-2C79-0246-B436-2C67EA617750}"/>
              </a:ext>
            </a:extLst>
          </p:cNvPr>
          <p:cNvGraphicFramePr/>
          <p:nvPr>
            <p:extLst/>
          </p:nvPr>
        </p:nvGraphicFramePr>
        <p:xfrm>
          <a:off x="3205875" y="4527246"/>
          <a:ext cx="5802068" cy="12713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1" name="Chart 70">
            <a:extLst>
              <a:ext uri="{FF2B5EF4-FFF2-40B4-BE49-F238E27FC236}">
                <a16:creationId xmlns:a16="http://schemas.microsoft.com/office/drawing/2014/main" xmlns="" id="{39C74F4F-81EE-BC4C-8581-A6BB36090CC6}"/>
              </a:ext>
            </a:extLst>
          </p:cNvPr>
          <p:cNvGraphicFramePr/>
          <p:nvPr>
            <p:extLst/>
          </p:nvPr>
        </p:nvGraphicFramePr>
        <p:xfrm>
          <a:off x="-48218" y="1760742"/>
          <a:ext cx="3952411" cy="64664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Chart 72">
            <a:extLst>
              <a:ext uri="{FF2B5EF4-FFF2-40B4-BE49-F238E27FC236}">
                <a16:creationId xmlns:a16="http://schemas.microsoft.com/office/drawing/2014/main" xmlns="" id="{17DE27FD-98A7-C346-B665-AB8947FB1945}"/>
              </a:ext>
            </a:extLst>
          </p:cNvPr>
          <p:cNvGraphicFramePr/>
          <p:nvPr>
            <p:extLst/>
          </p:nvPr>
        </p:nvGraphicFramePr>
        <p:xfrm>
          <a:off x="-1574273" y="4536863"/>
          <a:ext cx="5802068" cy="1593490"/>
        </p:xfrm>
        <a:graphic>
          <a:graphicData uri="http://schemas.openxmlformats.org/drawingml/2006/chart">
            <c:chart xmlns:c="http://schemas.openxmlformats.org/drawingml/2006/chart" xmlns:r="http://schemas.openxmlformats.org/officeDocument/2006/relationships" r:id="rId8"/>
          </a:graphicData>
        </a:graphic>
      </p:graphicFrame>
      <p:pic>
        <p:nvPicPr>
          <p:cNvPr id="10" name="Picture 9" descr="DJS_coloured-backgrounds_White-top.jp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20" name="Title 4">
            <a:extLst>
              <a:ext uri="{FF2B5EF4-FFF2-40B4-BE49-F238E27FC236}">
                <a16:creationId xmlns:a16="http://schemas.microsoft.com/office/drawing/2014/main" xmlns="" id="{388D5CFD-4296-411E-B91B-676A90A27BDE}"/>
              </a:ext>
            </a:extLst>
          </p:cNvPr>
          <p:cNvSpPr txBox="1">
            <a:spLocks/>
          </p:cNvSpPr>
          <p:nvPr/>
        </p:nvSpPr>
        <p:spPr>
          <a:xfrm>
            <a:off x="285419" y="513248"/>
            <a:ext cx="7482724"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6D6E71"/>
                </a:solidFill>
                <a:effectLst/>
                <a:uLnTx/>
                <a:uFillTx/>
                <a:latin typeface="Verdana"/>
                <a:ea typeface="+mn-ea"/>
                <a:cs typeface="+mn-cs"/>
              </a:rPr>
              <a:t>Demographics</a:t>
            </a:r>
            <a:r>
              <a:rPr kumimoji="0" lang="en-GB" sz="2800" b="0" i="0" u="none" strike="noStrike" kern="0" cap="none" spc="0" normalizeH="0" baseline="0" noProof="0" dirty="0">
                <a:ln>
                  <a:noFill/>
                </a:ln>
                <a:solidFill>
                  <a:srgbClr val="6D6E71"/>
                </a:solidFill>
                <a:effectLst/>
                <a:uLnTx/>
                <a:uFillTx/>
                <a:latin typeface="Verdana"/>
                <a:ea typeface="+mn-ea"/>
                <a:cs typeface="+mn-cs"/>
              </a:rPr>
              <a:t>:</a:t>
            </a:r>
            <a:r>
              <a:rPr kumimoji="0" lang="en-GB" sz="2800" b="1" i="0" u="none" strike="noStrike" kern="0" cap="none" spc="0" normalizeH="0" baseline="0" noProof="0" dirty="0">
                <a:ln>
                  <a:noFill/>
                </a:ln>
                <a:solidFill>
                  <a:srgbClr val="6D6E71"/>
                </a:solidFill>
                <a:effectLst/>
                <a:uLnTx/>
                <a:uFillTx/>
                <a:latin typeface="Verdana"/>
                <a:ea typeface="+mn-ea"/>
                <a:cs typeface="+mn-cs"/>
              </a:rPr>
              <a:t> </a:t>
            </a:r>
            <a:r>
              <a:rPr lang="en-GB" sz="2800" b="0" kern="0" dirty="0">
                <a:solidFill>
                  <a:srgbClr val="6D6E71"/>
                </a:solidFill>
                <a:latin typeface="Verdana"/>
              </a:rPr>
              <a:t>S</a:t>
            </a:r>
            <a:r>
              <a:rPr kumimoji="0" lang="en-GB" sz="2800" b="0" i="0" u="none" strike="noStrike" kern="0" cap="none" spc="0" normalizeH="0" baseline="0" noProof="0" dirty="0" err="1">
                <a:ln>
                  <a:noFill/>
                </a:ln>
                <a:solidFill>
                  <a:srgbClr val="6D6E71"/>
                </a:solidFill>
                <a:effectLst/>
                <a:uLnTx/>
                <a:uFillTx/>
                <a:latin typeface="Verdana"/>
                <a:ea typeface="+mn-ea"/>
                <a:cs typeface="+mn-cs"/>
              </a:rPr>
              <a:t>urvey</a:t>
            </a:r>
            <a:endParaRPr kumimoji="0" lang="en-GB" sz="2800" b="0" i="0" u="none" strike="noStrike" kern="0" cap="none" spc="0" normalizeH="0" baseline="0" noProof="0" dirty="0">
              <a:ln>
                <a:noFill/>
              </a:ln>
              <a:solidFill>
                <a:srgbClr val="6D6E71"/>
              </a:solidFill>
              <a:effectLst/>
              <a:uLnTx/>
              <a:uFillTx/>
              <a:latin typeface="Verdana"/>
              <a:ea typeface="+mn-ea"/>
              <a:cs typeface="+mn-cs"/>
            </a:endParaRPr>
          </a:p>
        </p:txBody>
      </p:sp>
      <p:sp>
        <p:nvSpPr>
          <p:cNvPr id="2" name="Rectangle 1">
            <a:extLst>
              <a:ext uri="{FF2B5EF4-FFF2-40B4-BE49-F238E27FC236}">
                <a16:creationId xmlns:a16="http://schemas.microsoft.com/office/drawing/2014/main" xmlns="" id="{C5C3D070-177F-134D-9F82-21B90C08517B}"/>
              </a:ext>
            </a:extLst>
          </p:cNvPr>
          <p:cNvSpPr/>
          <p:nvPr/>
        </p:nvSpPr>
        <p:spPr>
          <a:xfrm>
            <a:off x="682594" y="6295770"/>
            <a:ext cx="832534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6D6E71"/>
                </a:solidFill>
                <a:effectLst/>
                <a:uLnTx/>
                <a:uFillTx/>
                <a:latin typeface="Verdana"/>
                <a:ea typeface="+mn-ea"/>
                <a:cs typeface="+mn-cs"/>
              </a:rPr>
              <a:t>Base: 116 respondents </a:t>
            </a:r>
            <a:br>
              <a:rPr kumimoji="0" lang="en-GB" sz="800" b="0" i="0" u="none" strike="noStrike" kern="1200" cap="none" spc="0" normalizeH="0" baseline="0" noProof="0" dirty="0">
                <a:ln>
                  <a:noFill/>
                </a:ln>
                <a:solidFill>
                  <a:srgbClr val="6D6E71"/>
                </a:solidFill>
                <a:effectLst/>
                <a:uLnTx/>
                <a:uFillTx/>
                <a:latin typeface="Verdana"/>
                <a:ea typeface="+mn-ea"/>
                <a:cs typeface="+mn-cs"/>
              </a:rPr>
            </a:br>
            <a:r>
              <a:rPr kumimoji="0" lang="en-GB" sz="800" b="0" i="0" u="none" strike="noStrike" kern="1200" cap="none" spc="0" normalizeH="0" baseline="0" noProof="0" dirty="0">
                <a:ln>
                  <a:noFill/>
                </a:ln>
                <a:solidFill>
                  <a:srgbClr val="6D6E71"/>
                </a:solidFill>
                <a:effectLst/>
                <a:uLnTx/>
                <a:uFillTx/>
                <a:latin typeface="Verdana"/>
                <a:ea typeface="+mn-ea"/>
                <a:cs typeface="+mn-cs"/>
              </a:rPr>
              <a:t>NB: Not all respondents answered all questions – results are based on available data. *None of the respondents reported caring for military personnel or veteran **Caution – small base size. </a:t>
            </a:r>
            <a:endParaRPr kumimoji="0" lang="en-US"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4" name="Slide Number Placeholder 3">
            <a:extLst>
              <a:ext uri="{FF2B5EF4-FFF2-40B4-BE49-F238E27FC236}">
                <a16:creationId xmlns:a16="http://schemas.microsoft.com/office/drawing/2014/main" xmlns="" id="{18DF1C9A-417C-7649-A466-3888696C517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cxnSp>
        <p:nvCxnSpPr>
          <p:cNvPr id="51" name="Straight Connector 50">
            <a:extLst>
              <a:ext uri="{FF2B5EF4-FFF2-40B4-BE49-F238E27FC236}">
                <a16:creationId xmlns:a16="http://schemas.microsoft.com/office/drawing/2014/main" xmlns="" id="{806CE2B0-ED55-E64E-AC03-EF5F2D88C110}"/>
              </a:ext>
            </a:extLst>
          </p:cNvPr>
          <p:cNvCxnSpPr>
            <a:cxnSpLocks/>
          </p:cNvCxnSpPr>
          <p:nvPr/>
        </p:nvCxnSpPr>
        <p:spPr>
          <a:xfrm>
            <a:off x="4570533" y="911790"/>
            <a:ext cx="1467" cy="28678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ounded Rectangle 7">
            <a:extLst>
              <a:ext uri="{FF2B5EF4-FFF2-40B4-BE49-F238E27FC236}">
                <a16:creationId xmlns:a16="http://schemas.microsoft.com/office/drawing/2014/main" xmlns="" id="{4E1E04EB-B21D-1F44-AA42-16B11A4AAD29}"/>
              </a:ext>
            </a:extLst>
          </p:cNvPr>
          <p:cNvSpPr/>
          <p:nvPr/>
        </p:nvSpPr>
        <p:spPr>
          <a:xfrm>
            <a:off x="4559306" y="4147063"/>
            <a:ext cx="2629491" cy="238195"/>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6D6E71"/>
                </a:solidFill>
                <a:effectLst/>
                <a:uLnTx/>
                <a:uFillTx/>
                <a:latin typeface="Verdana"/>
                <a:ea typeface="+mn-ea"/>
                <a:cs typeface="+mn-cs"/>
              </a:rPr>
              <a:t>Nature of disability**</a:t>
            </a:r>
          </a:p>
        </p:txBody>
      </p:sp>
      <p:cxnSp>
        <p:nvCxnSpPr>
          <p:cNvPr id="75" name="Straight Connector 74">
            <a:extLst>
              <a:ext uri="{FF2B5EF4-FFF2-40B4-BE49-F238E27FC236}">
                <a16:creationId xmlns:a16="http://schemas.microsoft.com/office/drawing/2014/main" xmlns="" id="{0DA4CDAF-58D4-4E49-B3A1-7145FE2BE404}"/>
              </a:ext>
            </a:extLst>
          </p:cNvPr>
          <p:cNvCxnSpPr>
            <a:cxnSpLocks/>
          </p:cNvCxnSpPr>
          <p:nvPr/>
        </p:nvCxnSpPr>
        <p:spPr>
          <a:xfrm flipH="1">
            <a:off x="4632385" y="4088924"/>
            <a:ext cx="411660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Rounded Rectangle 7">
            <a:extLst>
              <a:ext uri="{FF2B5EF4-FFF2-40B4-BE49-F238E27FC236}">
                <a16:creationId xmlns:a16="http://schemas.microsoft.com/office/drawing/2014/main" xmlns="" id="{1125C8E3-ED7E-554C-869E-CD3467CD73C7}"/>
              </a:ext>
            </a:extLst>
          </p:cNvPr>
          <p:cNvSpPr/>
          <p:nvPr/>
        </p:nvSpPr>
        <p:spPr>
          <a:xfrm>
            <a:off x="4559306" y="2775461"/>
            <a:ext cx="2629491" cy="238195"/>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6D6E71"/>
                </a:solidFill>
                <a:effectLst/>
                <a:uLnTx/>
                <a:uFillTx/>
                <a:latin typeface="Verdana"/>
                <a:ea typeface="+mn-ea"/>
                <a:cs typeface="+mn-cs"/>
              </a:rPr>
              <a:t>Physical/Mental disability</a:t>
            </a:r>
          </a:p>
        </p:txBody>
      </p:sp>
      <p:cxnSp>
        <p:nvCxnSpPr>
          <p:cNvPr id="78" name="Straight Connector 77">
            <a:extLst>
              <a:ext uri="{FF2B5EF4-FFF2-40B4-BE49-F238E27FC236}">
                <a16:creationId xmlns:a16="http://schemas.microsoft.com/office/drawing/2014/main" xmlns="" id="{BBEDCA22-CB49-D34C-9617-5A339BC17C71}"/>
              </a:ext>
            </a:extLst>
          </p:cNvPr>
          <p:cNvCxnSpPr>
            <a:cxnSpLocks/>
          </p:cNvCxnSpPr>
          <p:nvPr/>
        </p:nvCxnSpPr>
        <p:spPr>
          <a:xfrm flipH="1">
            <a:off x="4632385" y="2717322"/>
            <a:ext cx="411660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ounded Rectangle 7">
            <a:extLst>
              <a:ext uri="{FF2B5EF4-FFF2-40B4-BE49-F238E27FC236}">
                <a16:creationId xmlns:a16="http://schemas.microsoft.com/office/drawing/2014/main" xmlns="" id="{BED8BD9B-D002-C449-9A73-EA9868239AFF}"/>
              </a:ext>
            </a:extLst>
          </p:cNvPr>
          <p:cNvSpPr/>
          <p:nvPr/>
        </p:nvSpPr>
        <p:spPr>
          <a:xfrm>
            <a:off x="4559306" y="1390414"/>
            <a:ext cx="2629491" cy="238195"/>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6D6E71"/>
                </a:solidFill>
                <a:effectLst/>
                <a:uLnTx/>
                <a:uFillTx/>
                <a:latin typeface="Verdana"/>
                <a:ea typeface="+mn-ea"/>
                <a:cs typeface="+mn-cs"/>
              </a:rPr>
              <a:t>Caring responsibilities*</a:t>
            </a:r>
          </a:p>
        </p:txBody>
      </p:sp>
      <p:cxnSp>
        <p:nvCxnSpPr>
          <p:cNvPr id="80" name="Straight Connector 79">
            <a:extLst>
              <a:ext uri="{FF2B5EF4-FFF2-40B4-BE49-F238E27FC236}">
                <a16:creationId xmlns:a16="http://schemas.microsoft.com/office/drawing/2014/main" xmlns="" id="{5F74B8E4-55AA-0E44-9E76-35DC78EBA5DC}"/>
              </a:ext>
            </a:extLst>
          </p:cNvPr>
          <p:cNvCxnSpPr>
            <a:cxnSpLocks/>
          </p:cNvCxnSpPr>
          <p:nvPr/>
        </p:nvCxnSpPr>
        <p:spPr>
          <a:xfrm flipH="1">
            <a:off x="4632385" y="1332275"/>
            <a:ext cx="411660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ounded Rectangle 7">
            <a:extLst>
              <a:ext uri="{FF2B5EF4-FFF2-40B4-BE49-F238E27FC236}">
                <a16:creationId xmlns:a16="http://schemas.microsoft.com/office/drawing/2014/main" xmlns="" id="{FC9C1BB8-FA6E-9A4F-BEE3-723FFA6F9086}"/>
              </a:ext>
            </a:extLst>
          </p:cNvPr>
          <p:cNvSpPr/>
          <p:nvPr/>
        </p:nvSpPr>
        <p:spPr>
          <a:xfrm>
            <a:off x="296588" y="1390414"/>
            <a:ext cx="2629491" cy="238195"/>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6D6E71"/>
                </a:solidFill>
                <a:effectLst/>
                <a:uLnTx/>
                <a:uFillTx/>
                <a:latin typeface="Verdana"/>
                <a:ea typeface="+mn-ea"/>
                <a:cs typeface="+mn-cs"/>
              </a:rPr>
              <a:t>Employment status</a:t>
            </a:r>
          </a:p>
        </p:txBody>
      </p:sp>
      <p:cxnSp>
        <p:nvCxnSpPr>
          <p:cNvPr id="82" name="Straight Connector 81">
            <a:extLst>
              <a:ext uri="{FF2B5EF4-FFF2-40B4-BE49-F238E27FC236}">
                <a16:creationId xmlns:a16="http://schemas.microsoft.com/office/drawing/2014/main" xmlns="" id="{A21F4A16-3FAD-6E4E-BFF5-BF501920360A}"/>
              </a:ext>
            </a:extLst>
          </p:cNvPr>
          <p:cNvCxnSpPr>
            <a:cxnSpLocks/>
          </p:cNvCxnSpPr>
          <p:nvPr/>
        </p:nvCxnSpPr>
        <p:spPr>
          <a:xfrm flipH="1">
            <a:off x="369667" y="1332275"/>
            <a:ext cx="411660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ounded Rectangle 7">
            <a:extLst>
              <a:ext uri="{FF2B5EF4-FFF2-40B4-BE49-F238E27FC236}">
                <a16:creationId xmlns:a16="http://schemas.microsoft.com/office/drawing/2014/main" xmlns="" id="{9EABF611-843D-404E-93C7-9BBBCE26DE07}"/>
              </a:ext>
            </a:extLst>
          </p:cNvPr>
          <p:cNvSpPr/>
          <p:nvPr/>
        </p:nvSpPr>
        <p:spPr>
          <a:xfrm>
            <a:off x="296588" y="2775461"/>
            <a:ext cx="2909287" cy="319016"/>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D6E71"/>
                </a:solidFill>
                <a:effectLst/>
                <a:uLnTx/>
                <a:uFillTx/>
                <a:latin typeface="Verdana"/>
                <a:ea typeface="+mn-ea"/>
                <a:cs typeface="+mn-cs"/>
              </a:rPr>
              <a:t>Pregnant or expecting a baby</a:t>
            </a:r>
            <a:endParaRPr kumimoji="0" lang="en-GB" sz="1200" b="1" i="0" u="none" strike="noStrike" kern="1200" cap="none" spc="0" normalizeH="0" baseline="0" noProof="0" dirty="0">
              <a:ln>
                <a:noFill/>
              </a:ln>
              <a:solidFill>
                <a:srgbClr val="6D6E71"/>
              </a:solidFill>
              <a:effectLst/>
              <a:uLnTx/>
              <a:uFillTx/>
              <a:latin typeface="Verdana"/>
              <a:ea typeface="+mn-ea"/>
              <a:cs typeface="+mn-cs"/>
            </a:endParaRPr>
          </a:p>
        </p:txBody>
      </p:sp>
      <p:cxnSp>
        <p:nvCxnSpPr>
          <p:cNvPr id="84" name="Straight Connector 83">
            <a:extLst>
              <a:ext uri="{FF2B5EF4-FFF2-40B4-BE49-F238E27FC236}">
                <a16:creationId xmlns:a16="http://schemas.microsoft.com/office/drawing/2014/main" xmlns="" id="{7DACABB6-49EF-FB4C-90BA-38AA21A015EE}"/>
              </a:ext>
            </a:extLst>
          </p:cNvPr>
          <p:cNvCxnSpPr>
            <a:cxnSpLocks/>
          </p:cNvCxnSpPr>
          <p:nvPr/>
        </p:nvCxnSpPr>
        <p:spPr>
          <a:xfrm flipH="1">
            <a:off x="369667" y="2717322"/>
            <a:ext cx="411660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66081E76-33FE-4540-9400-0F7F80B76382}"/>
              </a:ext>
            </a:extLst>
          </p:cNvPr>
          <p:cNvCxnSpPr>
            <a:cxnSpLocks/>
          </p:cNvCxnSpPr>
          <p:nvPr/>
        </p:nvCxnSpPr>
        <p:spPr>
          <a:xfrm flipH="1">
            <a:off x="356221" y="4088924"/>
            <a:ext cx="411660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ounded Rectangle 7">
            <a:extLst>
              <a:ext uri="{FF2B5EF4-FFF2-40B4-BE49-F238E27FC236}">
                <a16:creationId xmlns:a16="http://schemas.microsoft.com/office/drawing/2014/main" xmlns="" id="{E3568D4F-7A52-4827-BCEB-5DF5B81FE77A}"/>
              </a:ext>
            </a:extLst>
          </p:cNvPr>
          <p:cNvSpPr/>
          <p:nvPr/>
        </p:nvSpPr>
        <p:spPr>
          <a:xfrm>
            <a:off x="283142" y="4147063"/>
            <a:ext cx="4203127" cy="238195"/>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6D6E71"/>
                </a:solidFill>
                <a:effectLst/>
                <a:uLnTx/>
                <a:uFillTx/>
                <a:latin typeface="Verdana"/>
                <a:ea typeface="+mn-ea"/>
                <a:cs typeface="+mn-cs"/>
              </a:rPr>
              <a:t>Age of children (among those with children)</a:t>
            </a:r>
          </a:p>
        </p:txBody>
      </p:sp>
    </p:spTree>
    <p:extLst>
      <p:ext uri="{BB962C8B-B14F-4D97-AF65-F5344CB8AC3E}">
        <p14:creationId xmlns:p14="http://schemas.microsoft.com/office/powerpoint/2010/main" val="354070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DJS_coloured-backgrounds_White-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20" name="Title 4">
            <a:extLst>
              <a:ext uri="{FF2B5EF4-FFF2-40B4-BE49-F238E27FC236}">
                <a16:creationId xmlns:a16="http://schemas.microsoft.com/office/drawing/2014/main" xmlns="" id="{388D5CFD-4296-411E-B91B-676A90A27BDE}"/>
              </a:ext>
            </a:extLst>
          </p:cNvPr>
          <p:cNvSpPr txBox="1">
            <a:spLocks/>
          </p:cNvSpPr>
          <p:nvPr/>
        </p:nvSpPr>
        <p:spPr>
          <a:xfrm>
            <a:off x="285419" y="513248"/>
            <a:ext cx="7482724"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6D6E71"/>
                </a:solidFill>
                <a:effectLst/>
                <a:uLnTx/>
                <a:uFillTx/>
                <a:latin typeface="Verdana"/>
                <a:ea typeface="+mn-ea"/>
                <a:cs typeface="+mn-cs"/>
              </a:rPr>
              <a:t>Demographics</a:t>
            </a:r>
            <a:r>
              <a:rPr kumimoji="0" lang="en-GB" sz="2800" b="0" i="0" u="none" strike="noStrike" kern="0" cap="none" spc="0" normalizeH="0" baseline="0" noProof="0" dirty="0">
                <a:ln>
                  <a:noFill/>
                </a:ln>
                <a:solidFill>
                  <a:srgbClr val="6D6E71"/>
                </a:solidFill>
                <a:effectLst/>
                <a:uLnTx/>
                <a:uFillTx/>
                <a:latin typeface="Verdana"/>
                <a:ea typeface="+mn-ea"/>
                <a:cs typeface="+mn-cs"/>
              </a:rPr>
              <a:t>:</a:t>
            </a:r>
            <a:r>
              <a:rPr kumimoji="0" lang="en-GB" sz="2800" b="1" i="0" u="none" strike="noStrike" kern="0" cap="none" spc="0" normalizeH="0" baseline="0" noProof="0" dirty="0">
                <a:ln>
                  <a:noFill/>
                </a:ln>
                <a:solidFill>
                  <a:srgbClr val="6D6E71"/>
                </a:solidFill>
                <a:effectLst/>
                <a:uLnTx/>
                <a:uFillTx/>
                <a:latin typeface="Verdana"/>
                <a:ea typeface="+mn-ea"/>
                <a:cs typeface="+mn-cs"/>
              </a:rPr>
              <a:t> </a:t>
            </a:r>
            <a:r>
              <a:rPr lang="en-GB" sz="2800" b="0" kern="0" dirty="0">
                <a:solidFill>
                  <a:srgbClr val="6D6E71"/>
                </a:solidFill>
                <a:latin typeface="Verdana"/>
              </a:rPr>
              <a:t>G</a:t>
            </a:r>
            <a:r>
              <a:rPr kumimoji="0" lang="en-GB" sz="2800" b="0" i="0" u="none" strike="noStrike" kern="0" cap="none" spc="0" normalizeH="0" baseline="0" noProof="0" dirty="0" err="1">
                <a:ln>
                  <a:noFill/>
                </a:ln>
                <a:solidFill>
                  <a:srgbClr val="6D6E71"/>
                </a:solidFill>
                <a:effectLst/>
                <a:uLnTx/>
                <a:uFillTx/>
                <a:latin typeface="Verdana"/>
                <a:ea typeface="+mn-ea"/>
                <a:cs typeface="+mn-cs"/>
              </a:rPr>
              <a:t>roups</a:t>
            </a:r>
            <a:endParaRPr kumimoji="0" lang="en-GB" sz="2800" b="0" i="0" u="none" strike="noStrike" kern="0" cap="none" spc="0" normalizeH="0" baseline="0" noProof="0" dirty="0">
              <a:ln>
                <a:noFill/>
              </a:ln>
              <a:solidFill>
                <a:srgbClr val="6D6E71"/>
              </a:solidFill>
              <a:effectLst/>
              <a:uLnTx/>
              <a:uFillTx/>
              <a:latin typeface="Verdana"/>
              <a:ea typeface="+mn-ea"/>
              <a:cs typeface="+mn-cs"/>
            </a:endParaRPr>
          </a:p>
        </p:txBody>
      </p:sp>
      <p:sp>
        <p:nvSpPr>
          <p:cNvPr id="14" name="Slide Number Placeholder 3">
            <a:extLst>
              <a:ext uri="{FF2B5EF4-FFF2-40B4-BE49-F238E27FC236}">
                <a16:creationId xmlns:a16="http://schemas.microsoft.com/office/drawing/2014/main" xmlns="" id="{18DF1C9A-417C-7649-A466-3888696C517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xmlns="" id="{FDAEF49F-274C-D449-A533-43B009A4C1CA}"/>
              </a:ext>
            </a:extLst>
          </p:cNvPr>
          <p:cNvSpPr/>
          <p:nvPr/>
        </p:nvSpPr>
        <p:spPr>
          <a:xfrm>
            <a:off x="390572" y="1265935"/>
            <a:ext cx="2157363" cy="2421640"/>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graphicFrame>
        <p:nvGraphicFramePr>
          <p:cNvPr id="19" name="Chart 18">
            <a:extLst>
              <a:ext uri="{FF2B5EF4-FFF2-40B4-BE49-F238E27FC236}">
                <a16:creationId xmlns:a16="http://schemas.microsoft.com/office/drawing/2014/main" xmlns="" id="{AD6E4CC0-E105-764D-879F-538FD640A9BF}"/>
              </a:ext>
            </a:extLst>
          </p:cNvPr>
          <p:cNvGraphicFramePr/>
          <p:nvPr>
            <p:extLst/>
          </p:nvPr>
        </p:nvGraphicFramePr>
        <p:xfrm>
          <a:off x="2798549" y="3828736"/>
          <a:ext cx="5995070" cy="12480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xmlns="" id="{45AD6354-E3CD-1A43-8F5F-8DE62D90CABA}"/>
              </a:ext>
            </a:extLst>
          </p:cNvPr>
          <p:cNvGraphicFramePr/>
          <p:nvPr>
            <p:extLst/>
          </p:nvPr>
        </p:nvGraphicFramePr>
        <p:xfrm>
          <a:off x="2226962" y="1347423"/>
          <a:ext cx="6460390" cy="7882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xmlns="" id="{049F6F81-C79E-F14F-8571-A568E496D74D}"/>
              </a:ext>
            </a:extLst>
          </p:cNvPr>
          <p:cNvGraphicFramePr/>
          <p:nvPr>
            <p:extLst/>
          </p:nvPr>
        </p:nvGraphicFramePr>
        <p:xfrm>
          <a:off x="3183348" y="5377284"/>
          <a:ext cx="5480742" cy="121837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xmlns="" id="{12C640CB-7BC5-C84A-B0B6-46A7B3C72240}"/>
              </a:ext>
            </a:extLst>
          </p:cNvPr>
          <p:cNvGraphicFramePr/>
          <p:nvPr>
            <p:extLst/>
          </p:nvPr>
        </p:nvGraphicFramePr>
        <p:xfrm>
          <a:off x="3304375" y="2446004"/>
          <a:ext cx="5057217" cy="1048162"/>
        </p:xfrm>
        <a:graphic>
          <a:graphicData uri="http://schemas.openxmlformats.org/drawingml/2006/chart">
            <c:chart xmlns:c="http://schemas.openxmlformats.org/drawingml/2006/chart" xmlns:r="http://schemas.openxmlformats.org/officeDocument/2006/relationships" r:id="rId7"/>
          </a:graphicData>
        </a:graphic>
      </p:graphicFrame>
      <p:sp>
        <p:nvSpPr>
          <p:cNvPr id="26" name="Rounded Rectangle 7">
            <a:extLst>
              <a:ext uri="{FF2B5EF4-FFF2-40B4-BE49-F238E27FC236}">
                <a16:creationId xmlns:a16="http://schemas.microsoft.com/office/drawing/2014/main" xmlns="" id="{B0D8DBD5-E668-B94E-AC34-27E9C789FDDA}"/>
              </a:ext>
            </a:extLst>
          </p:cNvPr>
          <p:cNvSpPr/>
          <p:nvPr/>
        </p:nvSpPr>
        <p:spPr>
          <a:xfrm>
            <a:off x="2699849" y="2797991"/>
            <a:ext cx="1596514" cy="362968"/>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D6E71"/>
                </a:solidFill>
                <a:effectLst/>
                <a:uLnTx/>
                <a:uFillTx/>
                <a:latin typeface="Verdana"/>
                <a:ea typeface="+mn-ea"/>
                <a:cs typeface="+mn-cs"/>
              </a:rPr>
              <a:t>Ethnic group</a:t>
            </a:r>
            <a:endParaRPr kumimoji="0" lang="en-GB" sz="1400" b="1" i="0" u="none" strike="noStrike" kern="1200" cap="none" spc="0" normalizeH="0" baseline="0" noProof="0" dirty="0">
              <a:ln>
                <a:noFill/>
              </a:ln>
              <a:solidFill>
                <a:srgbClr val="6D6E71"/>
              </a:solidFill>
              <a:effectLst/>
              <a:uLnTx/>
              <a:uFillTx/>
              <a:latin typeface="Verdana"/>
              <a:ea typeface="+mn-ea"/>
              <a:cs typeface="+mn-cs"/>
            </a:endParaRPr>
          </a:p>
        </p:txBody>
      </p:sp>
      <p:sp>
        <p:nvSpPr>
          <p:cNvPr id="29" name="Rounded Rectangle 7">
            <a:extLst>
              <a:ext uri="{FF2B5EF4-FFF2-40B4-BE49-F238E27FC236}">
                <a16:creationId xmlns:a16="http://schemas.microsoft.com/office/drawing/2014/main" xmlns="" id="{B6E39E2A-6C25-B74C-BB54-760E5BCBC42E}"/>
              </a:ext>
            </a:extLst>
          </p:cNvPr>
          <p:cNvSpPr/>
          <p:nvPr/>
        </p:nvSpPr>
        <p:spPr>
          <a:xfrm>
            <a:off x="2699849" y="1456241"/>
            <a:ext cx="1486389" cy="542315"/>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6E71"/>
                </a:solidFill>
                <a:effectLst/>
                <a:uLnTx/>
                <a:uFillTx/>
                <a:latin typeface="Verdana"/>
                <a:ea typeface="+mn-ea"/>
                <a:cs typeface="+mn-cs"/>
              </a:rPr>
              <a:t>Sexual </a:t>
            </a:r>
            <a:br>
              <a:rPr kumimoji="0" lang="en-GB" sz="1400" b="1" i="0" u="none" strike="noStrike" kern="1200" cap="none" spc="0" normalizeH="0" baseline="0" noProof="0" dirty="0">
                <a:ln>
                  <a:noFill/>
                </a:ln>
                <a:solidFill>
                  <a:srgbClr val="6D6E71"/>
                </a:solidFill>
                <a:effectLst/>
                <a:uLnTx/>
                <a:uFillTx/>
                <a:latin typeface="Verdana"/>
                <a:ea typeface="+mn-ea"/>
                <a:cs typeface="+mn-cs"/>
              </a:rPr>
            </a:br>
            <a:r>
              <a:rPr kumimoji="0" lang="en-GB" sz="1400" b="1" i="0" u="none" strike="noStrike" kern="1200" cap="none" spc="0" normalizeH="0" baseline="0" noProof="0" dirty="0" smtClean="0">
                <a:ln>
                  <a:noFill/>
                </a:ln>
                <a:solidFill>
                  <a:srgbClr val="6D6E71"/>
                </a:solidFill>
                <a:effectLst/>
                <a:uLnTx/>
                <a:uFillTx/>
                <a:latin typeface="Verdana"/>
                <a:ea typeface="+mn-ea"/>
                <a:cs typeface="+mn-cs"/>
              </a:rPr>
              <a:t>orientation</a:t>
            </a:r>
            <a:endParaRPr kumimoji="0" lang="en-GB" sz="1400" b="1" i="0" u="none" strike="noStrike" kern="1200" cap="none" spc="0" normalizeH="0" baseline="0" noProof="0" dirty="0">
              <a:ln>
                <a:noFill/>
              </a:ln>
              <a:solidFill>
                <a:srgbClr val="6D6E71"/>
              </a:solidFill>
              <a:effectLst/>
              <a:uLnTx/>
              <a:uFillTx/>
              <a:latin typeface="Verdana"/>
              <a:ea typeface="+mn-ea"/>
              <a:cs typeface="+mn-cs"/>
            </a:endParaRPr>
          </a:p>
        </p:txBody>
      </p:sp>
      <p:sp>
        <p:nvSpPr>
          <p:cNvPr id="30" name="Rounded Rectangle 7">
            <a:extLst>
              <a:ext uri="{FF2B5EF4-FFF2-40B4-BE49-F238E27FC236}">
                <a16:creationId xmlns:a16="http://schemas.microsoft.com/office/drawing/2014/main" xmlns="" id="{4DEC4FD7-B6DC-5E47-8AD9-9CEC3D1D744A}"/>
              </a:ext>
            </a:extLst>
          </p:cNvPr>
          <p:cNvSpPr/>
          <p:nvPr/>
        </p:nvSpPr>
        <p:spPr>
          <a:xfrm>
            <a:off x="2727876" y="5483293"/>
            <a:ext cx="1298905" cy="252616"/>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6E71"/>
                </a:solidFill>
                <a:effectLst/>
                <a:uLnTx/>
                <a:uFillTx/>
                <a:latin typeface="Verdana"/>
                <a:ea typeface="+mn-ea"/>
                <a:cs typeface="+mn-cs"/>
              </a:rPr>
              <a:t>Religion</a:t>
            </a:r>
          </a:p>
        </p:txBody>
      </p:sp>
      <p:sp>
        <p:nvSpPr>
          <p:cNvPr id="31" name="Rounded Rectangle 7">
            <a:extLst>
              <a:ext uri="{FF2B5EF4-FFF2-40B4-BE49-F238E27FC236}">
                <a16:creationId xmlns:a16="http://schemas.microsoft.com/office/drawing/2014/main" xmlns="" id="{D1E8181B-34E7-0448-B862-C0FFFA19DDAF}"/>
              </a:ext>
            </a:extLst>
          </p:cNvPr>
          <p:cNvSpPr/>
          <p:nvPr/>
        </p:nvSpPr>
        <p:spPr>
          <a:xfrm>
            <a:off x="2722578" y="4228545"/>
            <a:ext cx="1828810" cy="253070"/>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6E71"/>
                </a:solidFill>
                <a:effectLst/>
                <a:uLnTx/>
                <a:uFillTx/>
                <a:latin typeface="Verdana"/>
                <a:ea typeface="+mn-ea"/>
                <a:cs typeface="+mn-cs"/>
              </a:rPr>
              <a:t>Marital status</a:t>
            </a:r>
          </a:p>
        </p:txBody>
      </p:sp>
      <p:sp>
        <p:nvSpPr>
          <p:cNvPr id="34" name="Title 4">
            <a:extLst>
              <a:ext uri="{FF2B5EF4-FFF2-40B4-BE49-F238E27FC236}">
                <a16:creationId xmlns:a16="http://schemas.microsoft.com/office/drawing/2014/main" xmlns="" id="{22E7A06A-51C2-D143-9524-4B1993955F32}"/>
              </a:ext>
            </a:extLst>
          </p:cNvPr>
          <p:cNvSpPr txBox="1">
            <a:spLocks/>
          </p:cNvSpPr>
          <p:nvPr/>
        </p:nvSpPr>
        <p:spPr>
          <a:xfrm rot="5400000">
            <a:off x="308007" y="1633664"/>
            <a:ext cx="703404" cy="307777"/>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6D6E71"/>
                </a:solidFill>
                <a:effectLst/>
                <a:uLnTx/>
                <a:uFillTx/>
                <a:latin typeface="Verdana"/>
                <a:ea typeface="+mn-ea"/>
                <a:cs typeface="+mn-cs"/>
              </a:rPr>
              <a:t>Age</a:t>
            </a:r>
            <a:endParaRPr kumimoji="0" lang="en-GB" sz="1400" b="0" i="0" u="none" strike="noStrike" kern="0" cap="none" spc="0" normalizeH="0" baseline="0" noProof="0" dirty="0">
              <a:ln>
                <a:noFill/>
              </a:ln>
              <a:solidFill>
                <a:srgbClr val="6D6E71"/>
              </a:solidFill>
              <a:effectLst/>
              <a:uLnTx/>
              <a:uFillTx/>
              <a:latin typeface="Verdana"/>
              <a:ea typeface="+mn-ea"/>
              <a:cs typeface="+mn-cs"/>
            </a:endParaRPr>
          </a:p>
        </p:txBody>
      </p:sp>
      <p:pic>
        <p:nvPicPr>
          <p:cNvPr id="5" name="Picture 4">
            <a:extLst>
              <a:ext uri="{FF2B5EF4-FFF2-40B4-BE49-F238E27FC236}">
                <a16:creationId xmlns:a16="http://schemas.microsoft.com/office/drawing/2014/main" xmlns="" id="{66D77432-A9C4-8A43-84C8-E60DCB1889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2599" y="1485495"/>
            <a:ext cx="594744" cy="594744"/>
          </a:xfrm>
          <a:prstGeom prst="rect">
            <a:avLst/>
          </a:prstGeom>
        </p:spPr>
      </p:pic>
      <p:sp>
        <p:nvSpPr>
          <p:cNvPr id="38" name="Rectangle 37">
            <a:extLst>
              <a:ext uri="{FF2B5EF4-FFF2-40B4-BE49-F238E27FC236}">
                <a16:creationId xmlns:a16="http://schemas.microsoft.com/office/drawing/2014/main" xmlns="" id="{5DF7B5AE-24D6-824E-B370-F77C1147C49E}"/>
              </a:ext>
            </a:extLst>
          </p:cNvPr>
          <p:cNvSpPr/>
          <p:nvPr/>
        </p:nvSpPr>
        <p:spPr>
          <a:xfrm>
            <a:off x="1542734" y="1740996"/>
            <a:ext cx="108588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6D6E71"/>
                </a:solidFill>
                <a:effectLst/>
                <a:uLnTx/>
                <a:uFillTx/>
                <a:latin typeface="Verdana"/>
                <a:ea typeface="+mn-ea"/>
                <a:cs typeface="Verdana"/>
              </a:rPr>
              <a:t>Under 35</a:t>
            </a:r>
          </a:p>
        </p:txBody>
      </p:sp>
      <p:sp>
        <p:nvSpPr>
          <p:cNvPr id="42" name="Rectangle 41">
            <a:extLst>
              <a:ext uri="{FF2B5EF4-FFF2-40B4-BE49-F238E27FC236}">
                <a16:creationId xmlns:a16="http://schemas.microsoft.com/office/drawing/2014/main" xmlns="" id="{77AB7B0E-850F-EE43-964C-53B1595FF807}"/>
              </a:ext>
            </a:extLst>
          </p:cNvPr>
          <p:cNvSpPr/>
          <p:nvPr/>
        </p:nvSpPr>
        <p:spPr>
          <a:xfrm>
            <a:off x="1542734" y="1559689"/>
            <a:ext cx="68640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6D6E71"/>
                </a:solidFill>
                <a:effectLst/>
                <a:uLnTx/>
                <a:uFillTx/>
                <a:latin typeface="Verdana"/>
                <a:ea typeface="+mn-ea"/>
                <a:cs typeface="Verdana"/>
              </a:rPr>
              <a:t>58%</a:t>
            </a:r>
          </a:p>
        </p:txBody>
      </p:sp>
      <p:pic>
        <p:nvPicPr>
          <p:cNvPr id="43" name="Picture 42">
            <a:extLst>
              <a:ext uri="{FF2B5EF4-FFF2-40B4-BE49-F238E27FC236}">
                <a16:creationId xmlns:a16="http://schemas.microsoft.com/office/drawing/2014/main" xmlns="" id="{A14CB3F7-5864-564C-8F5E-5124274314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2599" y="2176607"/>
            <a:ext cx="594744" cy="594744"/>
          </a:xfrm>
          <a:prstGeom prst="rect">
            <a:avLst/>
          </a:prstGeom>
        </p:spPr>
      </p:pic>
      <p:sp>
        <p:nvSpPr>
          <p:cNvPr id="44" name="Rectangle 43">
            <a:extLst>
              <a:ext uri="{FF2B5EF4-FFF2-40B4-BE49-F238E27FC236}">
                <a16:creationId xmlns:a16="http://schemas.microsoft.com/office/drawing/2014/main" xmlns="" id="{E3D05B0D-B053-9A47-8263-6A13157FB80C}"/>
              </a:ext>
            </a:extLst>
          </p:cNvPr>
          <p:cNvSpPr/>
          <p:nvPr/>
        </p:nvSpPr>
        <p:spPr>
          <a:xfrm>
            <a:off x="1542734" y="2432108"/>
            <a:ext cx="108588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6D6E71"/>
                </a:solidFill>
                <a:effectLst/>
                <a:uLnTx/>
                <a:uFillTx/>
                <a:latin typeface="Verdana"/>
                <a:ea typeface="+mn-ea"/>
                <a:cs typeface="Verdana"/>
              </a:rPr>
              <a:t>35-54</a:t>
            </a:r>
          </a:p>
        </p:txBody>
      </p:sp>
      <p:sp>
        <p:nvSpPr>
          <p:cNvPr id="45" name="Rectangle 44">
            <a:extLst>
              <a:ext uri="{FF2B5EF4-FFF2-40B4-BE49-F238E27FC236}">
                <a16:creationId xmlns:a16="http://schemas.microsoft.com/office/drawing/2014/main" xmlns="" id="{C6B24142-2250-4C44-837B-2A7BB5B91A40}"/>
              </a:ext>
            </a:extLst>
          </p:cNvPr>
          <p:cNvSpPr/>
          <p:nvPr/>
        </p:nvSpPr>
        <p:spPr>
          <a:xfrm>
            <a:off x="1542734" y="2250801"/>
            <a:ext cx="68640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6D6E71"/>
                </a:solidFill>
                <a:effectLst/>
                <a:uLnTx/>
                <a:uFillTx/>
                <a:latin typeface="Verdana"/>
                <a:ea typeface="+mn-ea"/>
                <a:cs typeface="Verdana"/>
              </a:rPr>
              <a:t>22%</a:t>
            </a:r>
          </a:p>
        </p:txBody>
      </p:sp>
      <p:pic>
        <p:nvPicPr>
          <p:cNvPr id="46" name="Picture 45">
            <a:extLst>
              <a:ext uri="{FF2B5EF4-FFF2-40B4-BE49-F238E27FC236}">
                <a16:creationId xmlns:a16="http://schemas.microsoft.com/office/drawing/2014/main" xmlns="" id="{3DE16AD1-B8C7-D046-9013-BB44C2769F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2599" y="2857090"/>
            <a:ext cx="594744" cy="594744"/>
          </a:xfrm>
          <a:prstGeom prst="rect">
            <a:avLst/>
          </a:prstGeom>
        </p:spPr>
      </p:pic>
      <p:sp>
        <p:nvSpPr>
          <p:cNvPr id="47" name="Rectangle 46">
            <a:extLst>
              <a:ext uri="{FF2B5EF4-FFF2-40B4-BE49-F238E27FC236}">
                <a16:creationId xmlns:a16="http://schemas.microsoft.com/office/drawing/2014/main" xmlns="" id="{AFFED8FD-1A73-0846-841D-ED439504D57A}"/>
              </a:ext>
            </a:extLst>
          </p:cNvPr>
          <p:cNvSpPr/>
          <p:nvPr/>
        </p:nvSpPr>
        <p:spPr>
          <a:xfrm>
            <a:off x="1542734" y="3112591"/>
            <a:ext cx="108588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6D6E71"/>
                </a:solidFill>
                <a:effectLst/>
                <a:uLnTx/>
                <a:uFillTx/>
                <a:latin typeface="Verdana"/>
                <a:ea typeface="+mn-ea"/>
                <a:cs typeface="Verdana"/>
              </a:rPr>
              <a:t>55+</a:t>
            </a:r>
          </a:p>
        </p:txBody>
      </p:sp>
      <p:sp>
        <p:nvSpPr>
          <p:cNvPr id="48" name="Rectangle 47">
            <a:extLst>
              <a:ext uri="{FF2B5EF4-FFF2-40B4-BE49-F238E27FC236}">
                <a16:creationId xmlns:a16="http://schemas.microsoft.com/office/drawing/2014/main" xmlns="" id="{BF9A77BF-5CFA-6F4F-8029-ED3645284D48}"/>
              </a:ext>
            </a:extLst>
          </p:cNvPr>
          <p:cNvSpPr/>
          <p:nvPr/>
        </p:nvSpPr>
        <p:spPr>
          <a:xfrm>
            <a:off x="1542734" y="2931284"/>
            <a:ext cx="68640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6D6E71"/>
                </a:solidFill>
                <a:effectLst/>
                <a:uLnTx/>
                <a:uFillTx/>
                <a:latin typeface="Verdana"/>
                <a:ea typeface="+mn-ea"/>
                <a:cs typeface="Verdana"/>
              </a:rPr>
              <a:t>19%</a:t>
            </a:r>
          </a:p>
        </p:txBody>
      </p:sp>
      <p:sp>
        <p:nvSpPr>
          <p:cNvPr id="49" name="Rectangle 48">
            <a:extLst>
              <a:ext uri="{FF2B5EF4-FFF2-40B4-BE49-F238E27FC236}">
                <a16:creationId xmlns:a16="http://schemas.microsoft.com/office/drawing/2014/main" xmlns="" id="{9332A8EE-CA30-664D-8C50-A06BE29C15ED}"/>
              </a:ext>
            </a:extLst>
          </p:cNvPr>
          <p:cNvSpPr/>
          <p:nvPr/>
        </p:nvSpPr>
        <p:spPr>
          <a:xfrm>
            <a:off x="390572" y="3801613"/>
            <a:ext cx="2157363" cy="2370588"/>
          </a:xfrm>
          <a:prstGeom prst="rect">
            <a:avLst/>
          </a:prstGeom>
          <a:solidFill>
            <a:schemeClr val="bg1">
              <a:lumMod val="9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50" name="Title 4">
            <a:extLst>
              <a:ext uri="{FF2B5EF4-FFF2-40B4-BE49-F238E27FC236}">
                <a16:creationId xmlns:a16="http://schemas.microsoft.com/office/drawing/2014/main" xmlns="" id="{B85D3A43-E2FD-C44B-931B-A6A552C69080}"/>
              </a:ext>
            </a:extLst>
          </p:cNvPr>
          <p:cNvSpPr txBox="1">
            <a:spLocks/>
          </p:cNvSpPr>
          <p:nvPr/>
        </p:nvSpPr>
        <p:spPr>
          <a:xfrm rot="5400000">
            <a:off x="121428" y="4276366"/>
            <a:ext cx="1076562" cy="307777"/>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6D6E71"/>
                </a:solidFill>
                <a:effectLst/>
                <a:uLnTx/>
                <a:uFillTx/>
                <a:latin typeface="Verdana"/>
                <a:ea typeface="+mn-ea"/>
                <a:cs typeface="+mn-cs"/>
              </a:rPr>
              <a:t>Gender*</a:t>
            </a:r>
            <a:endParaRPr kumimoji="0" lang="en-GB" sz="1400" b="0" i="0" u="none" strike="noStrike" kern="0" cap="none" spc="0" normalizeH="0" baseline="0" noProof="0" dirty="0">
              <a:ln>
                <a:noFill/>
              </a:ln>
              <a:solidFill>
                <a:srgbClr val="6D6E71"/>
              </a:solidFill>
              <a:effectLst/>
              <a:uLnTx/>
              <a:uFillTx/>
              <a:latin typeface="Verdana"/>
              <a:ea typeface="+mn-ea"/>
              <a:cs typeface="+mn-cs"/>
            </a:endParaRPr>
          </a:p>
        </p:txBody>
      </p:sp>
      <p:sp>
        <p:nvSpPr>
          <p:cNvPr id="52" name="Rectangle 51">
            <a:extLst>
              <a:ext uri="{FF2B5EF4-FFF2-40B4-BE49-F238E27FC236}">
                <a16:creationId xmlns:a16="http://schemas.microsoft.com/office/drawing/2014/main" xmlns="" id="{0A3BB6AB-4F93-4C4B-B233-EB1B54683EFD}"/>
              </a:ext>
            </a:extLst>
          </p:cNvPr>
          <p:cNvSpPr/>
          <p:nvPr/>
        </p:nvSpPr>
        <p:spPr>
          <a:xfrm>
            <a:off x="1542734" y="4239651"/>
            <a:ext cx="108588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6D6E71"/>
                </a:solidFill>
                <a:effectLst/>
                <a:uLnTx/>
                <a:uFillTx/>
                <a:latin typeface="Verdana"/>
                <a:ea typeface="+mn-ea"/>
                <a:cs typeface="Verdana"/>
              </a:rPr>
              <a:t>Male</a:t>
            </a:r>
          </a:p>
        </p:txBody>
      </p:sp>
      <p:sp>
        <p:nvSpPr>
          <p:cNvPr id="53" name="Rectangle 52">
            <a:extLst>
              <a:ext uri="{FF2B5EF4-FFF2-40B4-BE49-F238E27FC236}">
                <a16:creationId xmlns:a16="http://schemas.microsoft.com/office/drawing/2014/main" xmlns="" id="{0E2B1DC5-F4D6-A342-9893-DD5203F44ACB}"/>
              </a:ext>
            </a:extLst>
          </p:cNvPr>
          <p:cNvSpPr/>
          <p:nvPr/>
        </p:nvSpPr>
        <p:spPr>
          <a:xfrm>
            <a:off x="1542734" y="4058344"/>
            <a:ext cx="68640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6D6E71"/>
                </a:solidFill>
                <a:effectLst/>
                <a:uLnTx/>
                <a:uFillTx/>
                <a:latin typeface="Verdana"/>
                <a:ea typeface="+mn-ea"/>
                <a:cs typeface="Verdana"/>
              </a:rPr>
              <a:t>17%</a:t>
            </a:r>
          </a:p>
        </p:txBody>
      </p:sp>
      <p:sp>
        <p:nvSpPr>
          <p:cNvPr id="55" name="Rectangle 54">
            <a:extLst>
              <a:ext uri="{FF2B5EF4-FFF2-40B4-BE49-F238E27FC236}">
                <a16:creationId xmlns:a16="http://schemas.microsoft.com/office/drawing/2014/main" xmlns="" id="{026C90BD-EFB8-754C-8A08-9CFD2A190CAE}"/>
              </a:ext>
            </a:extLst>
          </p:cNvPr>
          <p:cNvSpPr/>
          <p:nvPr/>
        </p:nvSpPr>
        <p:spPr>
          <a:xfrm>
            <a:off x="1542734" y="4930763"/>
            <a:ext cx="108588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6D6E71"/>
                </a:solidFill>
                <a:effectLst/>
                <a:uLnTx/>
                <a:uFillTx/>
                <a:latin typeface="Verdana"/>
                <a:ea typeface="+mn-ea"/>
                <a:cs typeface="Verdana"/>
              </a:rPr>
              <a:t>Female</a:t>
            </a:r>
          </a:p>
        </p:txBody>
      </p:sp>
      <p:sp>
        <p:nvSpPr>
          <p:cNvPr id="56" name="Rectangle 55">
            <a:extLst>
              <a:ext uri="{FF2B5EF4-FFF2-40B4-BE49-F238E27FC236}">
                <a16:creationId xmlns:a16="http://schemas.microsoft.com/office/drawing/2014/main" xmlns="" id="{85EA1D74-0ABD-864C-90EF-A5715A786287}"/>
              </a:ext>
            </a:extLst>
          </p:cNvPr>
          <p:cNvSpPr/>
          <p:nvPr/>
        </p:nvSpPr>
        <p:spPr>
          <a:xfrm>
            <a:off x="1542734" y="4749456"/>
            <a:ext cx="68640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6D6E71"/>
                </a:solidFill>
                <a:effectLst/>
                <a:uLnTx/>
                <a:uFillTx/>
                <a:latin typeface="Verdana"/>
                <a:ea typeface="+mn-ea"/>
                <a:cs typeface="Verdana"/>
              </a:rPr>
              <a:t>83%</a:t>
            </a:r>
          </a:p>
        </p:txBody>
      </p:sp>
      <p:pic>
        <p:nvPicPr>
          <p:cNvPr id="57" name="Picture 56">
            <a:extLst>
              <a:ext uri="{FF2B5EF4-FFF2-40B4-BE49-F238E27FC236}">
                <a16:creationId xmlns:a16="http://schemas.microsoft.com/office/drawing/2014/main" xmlns="" id="{FC4F3F45-D93E-E847-8BC6-E34012CAB6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2599" y="5355745"/>
            <a:ext cx="594744" cy="594744"/>
          </a:xfrm>
          <a:prstGeom prst="rect">
            <a:avLst/>
          </a:prstGeom>
        </p:spPr>
      </p:pic>
      <p:sp>
        <p:nvSpPr>
          <p:cNvPr id="58" name="Rectangle 57">
            <a:extLst>
              <a:ext uri="{FF2B5EF4-FFF2-40B4-BE49-F238E27FC236}">
                <a16:creationId xmlns:a16="http://schemas.microsoft.com/office/drawing/2014/main" xmlns="" id="{E69CDA07-10B3-F64D-BE80-BD0D1CB0568D}"/>
              </a:ext>
            </a:extLst>
          </p:cNvPr>
          <p:cNvSpPr/>
          <p:nvPr/>
        </p:nvSpPr>
        <p:spPr>
          <a:xfrm>
            <a:off x="1542734" y="5611246"/>
            <a:ext cx="108588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6D6E71"/>
                </a:solidFill>
                <a:effectLst/>
                <a:uLnTx/>
                <a:uFillTx/>
                <a:latin typeface="Verdana"/>
                <a:ea typeface="+mn-ea"/>
                <a:cs typeface="Verdana"/>
              </a:rPr>
              <a:t>Other</a:t>
            </a:r>
          </a:p>
        </p:txBody>
      </p:sp>
      <p:sp>
        <p:nvSpPr>
          <p:cNvPr id="59" name="Rectangle 58">
            <a:extLst>
              <a:ext uri="{FF2B5EF4-FFF2-40B4-BE49-F238E27FC236}">
                <a16:creationId xmlns:a16="http://schemas.microsoft.com/office/drawing/2014/main" xmlns="" id="{47B3579E-1599-C545-BF00-E81A85321624}"/>
              </a:ext>
            </a:extLst>
          </p:cNvPr>
          <p:cNvSpPr/>
          <p:nvPr/>
        </p:nvSpPr>
        <p:spPr>
          <a:xfrm>
            <a:off x="1542734" y="5429939"/>
            <a:ext cx="68640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6D6E71"/>
                </a:solidFill>
                <a:effectLst/>
                <a:uLnTx/>
                <a:uFillTx/>
                <a:latin typeface="Verdana"/>
                <a:ea typeface="+mn-ea"/>
                <a:cs typeface="Verdana"/>
              </a:rPr>
              <a:t>0%</a:t>
            </a:r>
          </a:p>
        </p:txBody>
      </p:sp>
      <p:pic>
        <p:nvPicPr>
          <p:cNvPr id="60" name="Picture 59">
            <a:extLst>
              <a:ext uri="{FF2B5EF4-FFF2-40B4-BE49-F238E27FC236}">
                <a16:creationId xmlns:a16="http://schemas.microsoft.com/office/drawing/2014/main" xmlns="" id="{A59948AE-206F-7448-81CF-9B6CE7EB1A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2600" y="3994645"/>
            <a:ext cx="594744" cy="594744"/>
          </a:xfrm>
          <a:prstGeom prst="rect">
            <a:avLst/>
          </a:prstGeom>
        </p:spPr>
      </p:pic>
      <p:pic>
        <p:nvPicPr>
          <p:cNvPr id="61" name="Picture 60">
            <a:extLst>
              <a:ext uri="{FF2B5EF4-FFF2-40B4-BE49-F238E27FC236}">
                <a16:creationId xmlns:a16="http://schemas.microsoft.com/office/drawing/2014/main" xmlns="" id="{5E485990-485D-404E-8C4D-D60B27395E0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2600" y="4682568"/>
            <a:ext cx="594744" cy="594744"/>
          </a:xfrm>
          <a:prstGeom prst="rect">
            <a:avLst/>
          </a:prstGeom>
        </p:spPr>
      </p:pic>
      <p:cxnSp>
        <p:nvCxnSpPr>
          <p:cNvPr id="63" name="Straight Connector 62">
            <a:extLst>
              <a:ext uri="{FF2B5EF4-FFF2-40B4-BE49-F238E27FC236}">
                <a16:creationId xmlns:a16="http://schemas.microsoft.com/office/drawing/2014/main" xmlns="" id="{E29A42AD-C007-E84F-B8EC-C712684A9439}"/>
              </a:ext>
            </a:extLst>
          </p:cNvPr>
          <p:cNvCxnSpPr/>
          <p:nvPr/>
        </p:nvCxnSpPr>
        <p:spPr>
          <a:xfrm flipH="1">
            <a:off x="2722578" y="2312871"/>
            <a:ext cx="602640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3985D5FC-2E90-E745-8834-7BBA90716042}"/>
              </a:ext>
            </a:extLst>
          </p:cNvPr>
          <p:cNvCxnSpPr/>
          <p:nvPr/>
        </p:nvCxnSpPr>
        <p:spPr>
          <a:xfrm flipH="1">
            <a:off x="2722578" y="3677211"/>
            <a:ext cx="602640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25D209E6-C16C-EC4A-8860-95EB6B446631}"/>
              </a:ext>
            </a:extLst>
          </p:cNvPr>
          <p:cNvCxnSpPr/>
          <p:nvPr/>
        </p:nvCxnSpPr>
        <p:spPr>
          <a:xfrm flipH="1">
            <a:off x="2722578" y="5181615"/>
            <a:ext cx="602640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54F650A4-5F81-FB45-AF2C-F0F308AD8628}"/>
              </a:ext>
            </a:extLst>
          </p:cNvPr>
          <p:cNvSpPr/>
          <p:nvPr/>
        </p:nvSpPr>
        <p:spPr>
          <a:xfrm>
            <a:off x="5981075" y="6172201"/>
            <a:ext cx="569627" cy="685799"/>
          </a:xfrm>
          <a:prstGeom prst="rect">
            <a:avLst/>
          </a:prstGeom>
          <a:solidFill>
            <a:schemeClr val="bg1"/>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40" name="Rectangle 39">
            <a:extLst>
              <a:ext uri="{FF2B5EF4-FFF2-40B4-BE49-F238E27FC236}">
                <a16:creationId xmlns:a16="http://schemas.microsoft.com/office/drawing/2014/main" xmlns="" id="{C5C3D070-177F-134D-9F82-21B90C08517B}"/>
              </a:ext>
            </a:extLst>
          </p:cNvPr>
          <p:cNvSpPr/>
          <p:nvPr/>
        </p:nvSpPr>
        <p:spPr>
          <a:xfrm>
            <a:off x="630818" y="6284280"/>
            <a:ext cx="832534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6D6E71"/>
                </a:solidFill>
                <a:effectLst/>
                <a:uLnTx/>
                <a:uFillTx/>
                <a:latin typeface="Verdana"/>
                <a:ea typeface="+mn-ea"/>
                <a:cs typeface="+mn-cs"/>
              </a:rPr>
              <a:t>Base: 116 respondents </a:t>
            </a:r>
            <a:br>
              <a:rPr kumimoji="0" lang="en-GB" sz="800" b="0" i="0" u="none" strike="noStrike" kern="1200" cap="none" spc="0" normalizeH="0" baseline="0" noProof="0" dirty="0">
                <a:ln>
                  <a:noFill/>
                </a:ln>
                <a:solidFill>
                  <a:srgbClr val="6D6E71"/>
                </a:solidFill>
                <a:effectLst/>
                <a:uLnTx/>
                <a:uFillTx/>
                <a:latin typeface="Verdana"/>
                <a:ea typeface="+mn-ea"/>
                <a:cs typeface="+mn-cs"/>
              </a:rPr>
            </a:br>
            <a:r>
              <a:rPr kumimoji="0" lang="en-GB" sz="800" b="0" i="0" u="none" strike="noStrike" kern="1200" cap="none" spc="0" normalizeH="0" baseline="0" noProof="0" dirty="0">
                <a:ln>
                  <a:noFill/>
                </a:ln>
                <a:solidFill>
                  <a:srgbClr val="6D6E71"/>
                </a:solidFill>
                <a:effectLst/>
                <a:uLnTx/>
                <a:uFillTx/>
                <a:latin typeface="Verdana"/>
                <a:ea typeface="+mn-ea"/>
                <a:cs typeface="+mn-cs"/>
              </a:rPr>
              <a:t>NB: Not all respondents answered all questions – results are based on available data. *Only one respondent has changed or thought about </a:t>
            </a:r>
            <a:r>
              <a:rPr kumimoji="0" lang="en-GB" sz="800" b="0" i="0" u="none" strike="noStrike" kern="1200" cap="none" spc="0" normalizeH="0" baseline="0" noProof="0" dirty="0" smtClean="0">
                <a:ln>
                  <a:noFill/>
                </a:ln>
                <a:solidFill>
                  <a:srgbClr val="6D6E71"/>
                </a:solidFill>
                <a:effectLst/>
                <a:uLnTx/>
                <a:uFillTx/>
                <a:latin typeface="Verdana"/>
                <a:ea typeface="+mn-ea"/>
                <a:cs typeface="+mn-cs"/>
              </a:rPr>
              <a:t>changing</a:t>
            </a:r>
            <a:r>
              <a:rPr kumimoji="0" lang="en-GB" sz="800" b="0" i="0" u="none" strike="noStrike" kern="1200" cap="none" spc="0" normalizeH="0" noProof="0" dirty="0" smtClean="0">
                <a:ln>
                  <a:noFill/>
                </a:ln>
                <a:solidFill>
                  <a:srgbClr val="6D6E71"/>
                </a:solidFill>
                <a:effectLst/>
                <a:uLnTx/>
                <a:uFillTx/>
                <a:latin typeface="Verdana"/>
                <a:ea typeface="+mn-ea"/>
                <a:cs typeface="+mn-cs"/>
              </a:rPr>
              <a:t> their gender</a:t>
            </a:r>
            <a:r>
              <a:rPr kumimoji="0" lang="en-GB" sz="800" b="0" i="0" u="none" strike="noStrike" kern="1200" cap="none" spc="0" normalizeH="0" baseline="0" noProof="0" dirty="0" smtClean="0">
                <a:ln>
                  <a:noFill/>
                </a:ln>
                <a:solidFill>
                  <a:srgbClr val="6D6E71"/>
                </a:solidFill>
                <a:effectLst/>
                <a:uLnTx/>
                <a:uFillTx/>
                <a:latin typeface="Verdana"/>
                <a:ea typeface="+mn-ea"/>
                <a:cs typeface="+mn-cs"/>
              </a:rPr>
              <a:t>.</a:t>
            </a:r>
            <a:endParaRPr kumimoji="0" lang="en-US" sz="800" b="0" i="0" u="none" strike="noStrike" kern="1200" cap="none" spc="0" normalizeH="0" baseline="0" noProof="0" dirty="0">
              <a:ln>
                <a:noFill/>
              </a:ln>
              <a:solidFill>
                <a:srgbClr val="6D6E71"/>
              </a:solidFill>
              <a:effectLst/>
              <a:uLnTx/>
              <a:uFillTx/>
              <a:latin typeface="Verdana"/>
              <a:ea typeface="+mn-ea"/>
              <a:cs typeface="+mn-cs"/>
            </a:endParaRPr>
          </a:p>
        </p:txBody>
      </p:sp>
    </p:spTree>
    <p:extLst>
      <p:ext uri="{BB962C8B-B14F-4D97-AF65-F5344CB8AC3E}">
        <p14:creationId xmlns:p14="http://schemas.microsoft.com/office/powerpoint/2010/main" val="115352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6" name="Chart 65">
            <a:extLst>
              <a:ext uri="{FF2B5EF4-FFF2-40B4-BE49-F238E27FC236}">
                <a16:creationId xmlns:a16="http://schemas.microsoft.com/office/drawing/2014/main" xmlns="" id="{343AE6AD-5599-C44F-88FB-5629D3B127A1}"/>
              </a:ext>
            </a:extLst>
          </p:cNvPr>
          <p:cNvGraphicFramePr/>
          <p:nvPr>
            <p:extLst/>
          </p:nvPr>
        </p:nvGraphicFramePr>
        <p:xfrm>
          <a:off x="4282829" y="3128577"/>
          <a:ext cx="4748609" cy="695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7" name="Chart 66">
            <a:extLst>
              <a:ext uri="{FF2B5EF4-FFF2-40B4-BE49-F238E27FC236}">
                <a16:creationId xmlns:a16="http://schemas.microsoft.com/office/drawing/2014/main" xmlns="" id="{F2844EC0-CA95-7C4A-B272-873BAFB727C6}"/>
              </a:ext>
            </a:extLst>
          </p:cNvPr>
          <p:cNvGraphicFramePr/>
          <p:nvPr>
            <p:extLst/>
          </p:nvPr>
        </p:nvGraphicFramePr>
        <p:xfrm>
          <a:off x="4680927" y="1247177"/>
          <a:ext cx="3952411" cy="16808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8" name="Chart 67">
            <a:extLst>
              <a:ext uri="{FF2B5EF4-FFF2-40B4-BE49-F238E27FC236}">
                <a16:creationId xmlns:a16="http://schemas.microsoft.com/office/drawing/2014/main" xmlns="" id="{ADFDB2BF-91E2-7249-B954-17AFB05F5545}"/>
              </a:ext>
            </a:extLst>
          </p:cNvPr>
          <p:cNvGraphicFramePr/>
          <p:nvPr>
            <p:extLst/>
          </p:nvPr>
        </p:nvGraphicFramePr>
        <p:xfrm>
          <a:off x="40341" y="2628693"/>
          <a:ext cx="3952411" cy="16043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9" name="Chart 68">
            <a:extLst>
              <a:ext uri="{FF2B5EF4-FFF2-40B4-BE49-F238E27FC236}">
                <a16:creationId xmlns:a16="http://schemas.microsoft.com/office/drawing/2014/main" xmlns="" id="{7F91DF06-2C79-0246-B436-2C67EA617750}"/>
              </a:ext>
            </a:extLst>
          </p:cNvPr>
          <p:cNvGraphicFramePr/>
          <p:nvPr>
            <p:extLst/>
          </p:nvPr>
        </p:nvGraphicFramePr>
        <p:xfrm>
          <a:off x="3205875" y="4527246"/>
          <a:ext cx="5802068" cy="12713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1" name="Chart 70">
            <a:extLst>
              <a:ext uri="{FF2B5EF4-FFF2-40B4-BE49-F238E27FC236}">
                <a16:creationId xmlns:a16="http://schemas.microsoft.com/office/drawing/2014/main" xmlns="" id="{39C74F4F-81EE-BC4C-8581-A6BB36090CC6}"/>
              </a:ext>
            </a:extLst>
          </p:cNvPr>
          <p:cNvGraphicFramePr/>
          <p:nvPr>
            <p:extLst/>
          </p:nvPr>
        </p:nvGraphicFramePr>
        <p:xfrm>
          <a:off x="-48218" y="1760742"/>
          <a:ext cx="3952411" cy="71577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Chart 72">
            <a:extLst>
              <a:ext uri="{FF2B5EF4-FFF2-40B4-BE49-F238E27FC236}">
                <a16:creationId xmlns:a16="http://schemas.microsoft.com/office/drawing/2014/main" xmlns="" id="{17DE27FD-98A7-C346-B665-AB8947FB1945}"/>
              </a:ext>
            </a:extLst>
          </p:cNvPr>
          <p:cNvGraphicFramePr/>
          <p:nvPr>
            <p:extLst/>
          </p:nvPr>
        </p:nvGraphicFramePr>
        <p:xfrm>
          <a:off x="-1574273" y="4491893"/>
          <a:ext cx="5802068" cy="1593490"/>
        </p:xfrm>
        <a:graphic>
          <a:graphicData uri="http://schemas.openxmlformats.org/drawingml/2006/chart">
            <c:chart xmlns:c="http://schemas.openxmlformats.org/drawingml/2006/chart" xmlns:r="http://schemas.openxmlformats.org/officeDocument/2006/relationships" r:id="rId8"/>
          </a:graphicData>
        </a:graphic>
      </p:graphicFrame>
      <p:pic>
        <p:nvPicPr>
          <p:cNvPr id="10" name="Picture 9" descr="DJS_coloured-backgrounds_White-top.jp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587" y="0"/>
            <a:ext cx="9144000" cy="656492"/>
          </a:xfrm>
          <a:prstGeom prst="rect">
            <a:avLst/>
          </a:prstGeom>
        </p:spPr>
      </p:pic>
      <p:sp>
        <p:nvSpPr>
          <p:cNvPr id="20" name="Title 4">
            <a:extLst>
              <a:ext uri="{FF2B5EF4-FFF2-40B4-BE49-F238E27FC236}">
                <a16:creationId xmlns:a16="http://schemas.microsoft.com/office/drawing/2014/main" xmlns="" id="{388D5CFD-4296-411E-B91B-676A90A27BDE}"/>
              </a:ext>
            </a:extLst>
          </p:cNvPr>
          <p:cNvSpPr txBox="1">
            <a:spLocks/>
          </p:cNvSpPr>
          <p:nvPr/>
        </p:nvSpPr>
        <p:spPr>
          <a:xfrm>
            <a:off x="285419" y="513248"/>
            <a:ext cx="7482724" cy="523220"/>
          </a:xfrm>
          <a:prstGeom prst="rect">
            <a:avLst/>
          </a:prstGeom>
        </p:spPr>
        <p:txBody>
          <a:bodyPr wrap="square">
            <a:spAutoFit/>
          </a:bodyPr>
          <a:lstStyle>
            <a:defPPr>
              <a:defRPr lang="en-US"/>
            </a:defPPr>
            <a:lvl1pPr>
              <a:defRPr sz="2400" b="1">
                <a:solidFill>
                  <a:schemeClr val="tx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6D6E71"/>
                </a:solidFill>
                <a:effectLst/>
                <a:uLnTx/>
                <a:uFillTx/>
                <a:latin typeface="Verdana"/>
                <a:ea typeface="+mn-ea"/>
                <a:cs typeface="+mn-cs"/>
              </a:rPr>
              <a:t>Demographics</a:t>
            </a:r>
            <a:r>
              <a:rPr kumimoji="0" lang="en-GB" sz="2800" b="0" i="0" u="none" strike="noStrike" kern="0" cap="none" spc="0" normalizeH="0" baseline="0" noProof="0" dirty="0">
                <a:ln>
                  <a:noFill/>
                </a:ln>
                <a:solidFill>
                  <a:srgbClr val="6D6E71"/>
                </a:solidFill>
                <a:effectLst/>
                <a:uLnTx/>
                <a:uFillTx/>
                <a:latin typeface="Verdana"/>
                <a:ea typeface="+mn-ea"/>
                <a:cs typeface="+mn-cs"/>
              </a:rPr>
              <a:t>:</a:t>
            </a:r>
            <a:r>
              <a:rPr kumimoji="0" lang="en-GB" sz="2800" b="1" i="0" u="none" strike="noStrike" kern="0" cap="none" spc="0" normalizeH="0" baseline="0" noProof="0" dirty="0">
                <a:ln>
                  <a:noFill/>
                </a:ln>
                <a:solidFill>
                  <a:srgbClr val="6D6E71"/>
                </a:solidFill>
                <a:effectLst/>
                <a:uLnTx/>
                <a:uFillTx/>
                <a:latin typeface="Verdana"/>
                <a:ea typeface="+mn-ea"/>
                <a:cs typeface="+mn-cs"/>
              </a:rPr>
              <a:t> </a:t>
            </a:r>
            <a:r>
              <a:rPr lang="en-GB" sz="2800" b="0" kern="0" dirty="0">
                <a:solidFill>
                  <a:srgbClr val="6D6E71"/>
                </a:solidFill>
                <a:latin typeface="Verdana"/>
              </a:rPr>
              <a:t>G</a:t>
            </a:r>
            <a:r>
              <a:rPr kumimoji="0" lang="en-GB" sz="2800" b="0" i="0" u="none" strike="noStrike" kern="0" cap="none" spc="0" normalizeH="0" baseline="0" noProof="0" dirty="0" err="1">
                <a:ln>
                  <a:noFill/>
                </a:ln>
                <a:solidFill>
                  <a:srgbClr val="6D6E71"/>
                </a:solidFill>
                <a:effectLst/>
                <a:uLnTx/>
                <a:uFillTx/>
                <a:latin typeface="Verdana"/>
                <a:ea typeface="+mn-ea"/>
                <a:cs typeface="+mn-cs"/>
              </a:rPr>
              <a:t>roups</a:t>
            </a:r>
            <a:endParaRPr kumimoji="0" lang="en-GB" sz="2800" b="0" i="0" u="none" strike="noStrike" kern="0" cap="none" spc="0" normalizeH="0" baseline="0" noProof="0" dirty="0">
              <a:ln>
                <a:noFill/>
              </a:ln>
              <a:solidFill>
                <a:srgbClr val="6D6E71"/>
              </a:solidFill>
              <a:effectLst/>
              <a:uLnTx/>
              <a:uFillTx/>
              <a:latin typeface="Verdana"/>
              <a:ea typeface="+mn-ea"/>
              <a:cs typeface="+mn-cs"/>
            </a:endParaRPr>
          </a:p>
        </p:txBody>
      </p:sp>
      <p:sp>
        <p:nvSpPr>
          <p:cNvPr id="2" name="Rectangle 1">
            <a:extLst>
              <a:ext uri="{FF2B5EF4-FFF2-40B4-BE49-F238E27FC236}">
                <a16:creationId xmlns:a16="http://schemas.microsoft.com/office/drawing/2014/main" xmlns="" id="{C5C3D070-177F-134D-9F82-21B90C08517B}"/>
              </a:ext>
            </a:extLst>
          </p:cNvPr>
          <p:cNvSpPr/>
          <p:nvPr/>
        </p:nvSpPr>
        <p:spPr>
          <a:xfrm>
            <a:off x="501658" y="6259482"/>
            <a:ext cx="832534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6D6E71"/>
                </a:solidFill>
                <a:effectLst/>
                <a:uLnTx/>
                <a:uFillTx/>
                <a:latin typeface="Verdana"/>
                <a:ea typeface="+mn-ea"/>
                <a:cs typeface="+mn-cs"/>
              </a:rPr>
              <a:t>Base: 176 respondents </a:t>
            </a:r>
            <a:br>
              <a:rPr kumimoji="0" lang="en-GB" sz="800" b="0" i="0" u="none" strike="noStrike" kern="1200" cap="none" spc="0" normalizeH="0" baseline="0" noProof="0" dirty="0">
                <a:ln>
                  <a:noFill/>
                </a:ln>
                <a:solidFill>
                  <a:srgbClr val="6D6E71"/>
                </a:solidFill>
                <a:effectLst/>
                <a:uLnTx/>
                <a:uFillTx/>
                <a:latin typeface="Verdana"/>
                <a:ea typeface="+mn-ea"/>
                <a:cs typeface="+mn-cs"/>
              </a:rPr>
            </a:br>
            <a:r>
              <a:rPr kumimoji="0" lang="en-GB" sz="800" b="0" i="0" u="none" strike="noStrike" kern="1200" cap="none" spc="0" normalizeH="0" baseline="0" noProof="0" dirty="0">
                <a:ln>
                  <a:noFill/>
                </a:ln>
                <a:solidFill>
                  <a:srgbClr val="6D6E71"/>
                </a:solidFill>
                <a:effectLst/>
                <a:uLnTx/>
                <a:uFillTx/>
                <a:latin typeface="Verdana"/>
                <a:ea typeface="+mn-ea"/>
                <a:cs typeface="+mn-cs"/>
              </a:rPr>
              <a:t>NB: Not all respondents answered all questions – results are based on available data. *None of the respondents reported caring for military personnel or veteran **Caution – small base size.</a:t>
            </a:r>
            <a:endParaRPr kumimoji="0" lang="en-US" sz="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4" name="Slide Number Placeholder 3">
            <a:extLst>
              <a:ext uri="{FF2B5EF4-FFF2-40B4-BE49-F238E27FC236}">
                <a16:creationId xmlns:a16="http://schemas.microsoft.com/office/drawing/2014/main" xmlns="" id="{18DF1C9A-417C-7649-A466-3888696C5176}"/>
              </a:ext>
            </a:extLst>
          </p:cNvPr>
          <p:cNvSpPr txBox="1">
            <a:spLocks/>
          </p:cNvSpPr>
          <p:nvPr/>
        </p:nvSpPr>
        <p:spPr>
          <a:xfrm>
            <a:off x="290077" y="6295984"/>
            <a:ext cx="417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8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dirty="0">
              <a:ln>
                <a:noFill/>
              </a:ln>
              <a:solidFill>
                <a:srgbClr val="6D6E71"/>
              </a:solidFill>
              <a:effectLst/>
              <a:uLnTx/>
              <a:uFillTx/>
              <a:latin typeface="Verdana"/>
              <a:ea typeface="+mn-ea"/>
              <a:cs typeface="+mn-cs"/>
            </a:endParaRPr>
          </a:p>
        </p:txBody>
      </p:sp>
      <p:cxnSp>
        <p:nvCxnSpPr>
          <p:cNvPr id="51" name="Straight Connector 50">
            <a:extLst>
              <a:ext uri="{FF2B5EF4-FFF2-40B4-BE49-F238E27FC236}">
                <a16:creationId xmlns:a16="http://schemas.microsoft.com/office/drawing/2014/main" xmlns="" id="{806CE2B0-ED55-E64E-AC03-EF5F2D88C110}"/>
              </a:ext>
            </a:extLst>
          </p:cNvPr>
          <p:cNvCxnSpPr>
            <a:cxnSpLocks/>
          </p:cNvCxnSpPr>
          <p:nvPr/>
        </p:nvCxnSpPr>
        <p:spPr>
          <a:xfrm>
            <a:off x="4570533" y="911790"/>
            <a:ext cx="1467" cy="28678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ounded Rectangle 7">
            <a:extLst>
              <a:ext uri="{FF2B5EF4-FFF2-40B4-BE49-F238E27FC236}">
                <a16:creationId xmlns:a16="http://schemas.microsoft.com/office/drawing/2014/main" xmlns="" id="{4E1E04EB-B21D-1F44-AA42-16B11A4AAD29}"/>
              </a:ext>
            </a:extLst>
          </p:cNvPr>
          <p:cNvSpPr/>
          <p:nvPr/>
        </p:nvSpPr>
        <p:spPr>
          <a:xfrm>
            <a:off x="4559306" y="4147063"/>
            <a:ext cx="2629491" cy="238195"/>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6D6E71"/>
                </a:solidFill>
                <a:effectLst/>
                <a:uLnTx/>
                <a:uFillTx/>
                <a:latin typeface="Verdana"/>
                <a:ea typeface="+mn-ea"/>
                <a:cs typeface="+mn-cs"/>
              </a:rPr>
              <a:t>Nature of disability**</a:t>
            </a:r>
          </a:p>
        </p:txBody>
      </p:sp>
      <p:cxnSp>
        <p:nvCxnSpPr>
          <p:cNvPr id="75" name="Straight Connector 74">
            <a:extLst>
              <a:ext uri="{FF2B5EF4-FFF2-40B4-BE49-F238E27FC236}">
                <a16:creationId xmlns:a16="http://schemas.microsoft.com/office/drawing/2014/main" xmlns="" id="{0DA4CDAF-58D4-4E49-B3A1-7145FE2BE404}"/>
              </a:ext>
            </a:extLst>
          </p:cNvPr>
          <p:cNvCxnSpPr>
            <a:cxnSpLocks/>
          </p:cNvCxnSpPr>
          <p:nvPr/>
        </p:nvCxnSpPr>
        <p:spPr>
          <a:xfrm flipH="1">
            <a:off x="4632385" y="4088924"/>
            <a:ext cx="411660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Rounded Rectangle 7">
            <a:extLst>
              <a:ext uri="{FF2B5EF4-FFF2-40B4-BE49-F238E27FC236}">
                <a16:creationId xmlns:a16="http://schemas.microsoft.com/office/drawing/2014/main" xmlns="" id="{1125C8E3-ED7E-554C-869E-CD3467CD73C7}"/>
              </a:ext>
            </a:extLst>
          </p:cNvPr>
          <p:cNvSpPr/>
          <p:nvPr/>
        </p:nvSpPr>
        <p:spPr>
          <a:xfrm>
            <a:off x="4559306" y="2775461"/>
            <a:ext cx="2629491" cy="238195"/>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6D6E71"/>
                </a:solidFill>
                <a:effectLst/>
                <a:uLnTx/>
                <a:uFillTx/>
                <a:latin typeface="Verdana"/>
                <a:ea typeface="+mn-ea"/>
                <a:cs typeface="+mn-cs"/>
              </a:rPr>
              <a:t>Physical/Mental disability</a:t>
            </a:r>
          </a:p>
        </p:txBody>
      </p:sp>
      <p:cxnSp>
        <p:nvCxnSpPr>
          <p:cNvPr id="78" name="Straight Connector 77">
            <a:extLst>
              <a:ext uri="{FF2B5EF4-FFF2-40B4-BE49-F238E27FC236}">
                <a16:creationId xmlns:a16="http://schemas.microsoft.com/office/drawing/2014/main" xmlns="" id="{BBEDCA22-CB49-D34C-9617-5A339BC17C71}"/>
              </a:ext>
            </a:extLst>
          </p:cNvPr>
          <p:cNvCxnSpPr>
            <a:cxnSpLocks/>
          </p:cNvCxnSpPr>
          <p:nvPr/>
        </p:nvCxnSpPr>
        <p:spPr>
          <a:xfrm flipH="1">
            <a:off x="4632385" y="2717322"/>
            <a:ext cx="411660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ounded Rectangle 7">
            <a:extLst>
              <a:ext uri="{FF2B5EF4-FFF2-40B4-BE49-F238E27FC236}">
                <a16:creationId xmlns:a16="http://schemas.microsoft.com/office/drawing/2014/main" xmlns="" id="{BED8BD9B-D002-C449-9A73-EA9868239AFF}"/>
              </a:ext>
            </a:extLst>
          </p:cNvPr>
          <p:cNvSpPr/>
          <p:nvPr/>
        </p:nvSpPr>
        <p:spPr>
          <a:xfrm>
            <a:off x="4559306" y="1390414"/>
            <a:ext cx="2629491" cy="238195"/>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6D6E71"/>
                </a:solidFill>
                <a:effectLst/>
                <a:uLnTx/>
                <a:uFillTx/>
                <a:latin typeface="Verdana"/>
                <a:ea typeface="+mn-ea"/>
                <a:cs typeface="+mn-cs"/>
              </a:rPr>
              <a:t>Caring responsibilities*</a:t>
            </a:r>
          </a:p>
        </p:txBody>
      </p:sp>
      <p:cxnSp>
        <p:nvCxnSpPr>
          <p:cNvPr id="80" name="Straight Connector 79">
            <a:extLst>
              <a:ext uri="{FF2B5EF4-FFF2-40B4-BE49-F238E27FC236}">
                <a16:creationId xmlns:a16="http://schemas.microsoft.com/office/drawing/2014/main" xmlns="" id="{5F74B8E4-55AA-0E44-9E76-35DC78EBA5DC}"/>
              </a:ext>
            </a:extLst>
          </p:cNvPr>
          <p:cNvCxnSpPr>
            <a:cxnSpLocks/>
          </p:cNvCxnSpPr>
          <p:nvPr/>
        </p:nvCxnSpPr>
        <p:spPr>
          <a:xfrm flipH="1">
            <a:off x="4632385" y="1332275"/>
            <a:ext cx="411660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ounded Rectangle 7">
            <a:extLst>
              <a:ext uri="{FF2B5EF4-FFF2-40B4-BE49-F238E27FC236}">
                <a16:creationId xmlns:a16="http://schemas.microsoft.com/office/drawing/2014/main" xmlns="" id="{FC9C1BB8-FA6E-9A4F-BEE3-723FFA6F9086}"/>
              </a:ext>
            </a:extLst>
          </p:cNvPr>
          <p:cNvSpPr/>
          <p:nvPr/>
        </p:nvSpPr>
        <p:spPr>
          <a:xfrm>
            <a:off x="296588" y="1390414"/>
            <a:ext cx="2629491" cy="238195"/>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6D6E71"/>
                </a:solidFill>
                <a:effectLst/>
                <a:uLnTx/>
                <a:uFillTx/>
                <a:latin typeface="Verdana"/>
                <a:ea typeface="+mn-ea"/>
                <a:cs typeface="+mn-cs"/>
              </a:rPr>
              <a:t>Employment status</a:t>
            </a:r>
          </a:p>
        </p:txBody>
      </p:sp>
      <p:cxnSp>
        <p:nvCxnSpPr>
          <p:cNvPr id="82" name="Straight Connector 81">
            <a:extLst>
              <a:ext uri="{FF2B5EF4-FFF2-40B4-BE49-F238E27FC236}">
                <a16:creationId xmlns:a16="http://schemas.microsoft.com/office/drawing/2014/main" xmlns="" id="{A21F4A16-3FAD-6E4E-BFF5-BF501920360A}"/>
              </a:ext>
            </a:extLst>
          </p:cNvPr>
          <p:cNvCxnSpPr>
            <a:cxnSpLocks/>
          </p:cNvCxnSpPr>
          <p:nvPr/>
        </p:nvCxnSpPr>
        <p:spPr>
          <a:xfrm flipH="1">
            <a:off x="369667" y="1332275"/>
            <a:ext cx="411660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ounded Rectangle 7">
            <a:extLst>
              <a:ext uri="{FF2B5EF4-FFF2-40B4-BE49-F238E27FC236}">
                <a16:creationId xmlns:a16="http://schemas.microsoft.com/office/drawing/2014/main" xmlns="" id="{9EABF611-843D-404E-93C7-9BBBCE26DE07}"/>
              </a:ext>
            </a:extLst>
          </p:cNvPr>
          <p:cNvSpPr/>
          <p:nvPr/>
        </p:nvSpPr>
        <p:spPr>
          <a:xfrm>
            <a:off x="296588" y="2775461"/>
            <a:ext cx="2909287" cy="319016"/>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D6E71"/>
                </a:solidFill>
                <a:effectLst/>
                <a:uLnTx/>
                <a:uFillTx/>
                <a:latin typeface="Verdana"/>
                <a:ea typeface="+mn-ea"/>
                <a:cs typeface="+mn-cs"/>
              </a:rPr>
              <a:t>Pregnant or expecting a baby</a:t>
            </a:r>
            <a:endParaRPr kumimoji="0" lang="en-GB" sz="1200" b="1" i="0" u="none" strike="noStrike" kern="1200" cap="none" spc="0" normalizeH="0" baseline="0" noProof="0" dirty="0">
              <a:ln>
                <a:noFill/>
              </a:ln>
              <a:solidFill>
                <a:srgbClr val="6D6E71"/>
              </a:solidFill>
              <a:effectLst/>
              <a:uLnTx/>
              <a:uFillTx/>
              <a:latin typeface="Verdana"/>
              <a:ea typeface="+mn-ea"/>
              <a:cs typeface="+mn-cs"/>
            </a:endParaRPr>
          </a:p>
        </p:txBody>
      </p:sp>
      <p:cxnSp>
        <p:nvCxnSpPr>
          <p:cNvPr id="84" name="Straight Connector 83">
            <a:extLst>
              <a:ext uri="{FF2B5EF4-FFF2-40B4-BE49-F238E27FC236}">
                <a16:creationId xmlns:a16="http://schemas.microsoft.com/office/drawing/2014/main" xmlns="" id="{7DACABB6-49EF-FB4C-90BA-38AA21A015EE}"/>
              </a:ext>
            </a:extLst>
          </p:cNvPr>
          <p:cNvCxnSpPr>
            <a:cxnSpLocks/>
          </p:cNvCxnSpPr>
          <p:nvPr/>
        </p:nvCxnSpPr>
        <p:spPr>
          <a:xfrm flipH="1">
            <a:off x="369667" y="2717322"/>
            <a:ext cx="411660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ounded Rectangle 7">
            <a:extLst>
              <a:ext uri="{FF2B5EF4-FFF2-40B4-BE49-F238E27FC236}">
                <a16:creationId xmlns:a16="http://schemas.microsoft.com/office/drawing/2014/main" xmlns="" id="{73755D25-3AF9-6B41-A227-E2E2C5DC311B}"/>
              </a:ext>
            </a:extLst>
          </p:cNvPr>
          <p:cNvSpPr/>
          <p:nvPr/>
        </p:nvSpPr>
        <p:spPr>
          <a:xfrm>
            <a:off x="283142" y="4147063"/>
            <a:ext cx="4203127" cy="238195"/>
          </a:xfrm>
          <a:prstGeom prst="roundRect">
            <a:avLst>
              <a:gd name="adj" fmla="val 0"/>
            </a:avLst>
          </a:prstGeom>
          <a:noFill/>
          <a:ln w="47625">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6D6E71"/>
                </a:solidFill>
                <a:effectLst/>
                <a:uLnTx/>
                <a:uFillTx/>
                <a:latin typeface="Verdana"/>
                <a:ea typeface="+mn-ea"/>
                <a:cs typeface="+mn-cs"/>
              </a:rPr>
              <a:t>Age of children (among those with children)</a:t>
            </a:r>
          </a:p>
        </p:txBody>
      </p:sp>
      <p:cxnSp>
        <p:nvCxnSpPr>
          <p:cNvPr id="86" name="Straight Connector 85">
            <a:extLst>
              <a:ext uri="{FF2B5EF4-FFF2-40B4-BE49-F238E27FC236}">
                <a16:creationId xmlns:a16="http://schemas.microsoft.com/office/drawing/2014/main" xmlns="" id="{66081E76-33FE-4540-9400-0F7F80B76382}"/>
              </a:ext>
            </a:extLst>
          </p:cNvPr>
          <p:cNvCxnSpPr>
            <a:cxnSpLocks/>
          </p:cNvCxnSpPr>
          <p:nvPr/>
        </p:nvCxnSpPr>
        <p:spPr>
          <a:xfrm flipH="1">
            <a:off x="356221" y="4088924"/>
            <a:ext cx="411660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7AF701AE-E10D-F048-92BC-D8633D82BC89}"/>
              </a:ext>
            </a:extLst>
          </p:cNvPr>
          <p:cNvSpPr/>
          <p:nvPr/>
        </p:nvSpPr>
        <p:spPr>
          <a:xfrm>
            <a:off x="6333055" y="5423034"/>
            <a:ext cx="569627" cy="685799"/>
          </a:xfrm>
          <a:prstGeom prst="rect">
            <a:avLst/>
          </a:prstGeom>
          <a:solidFill>
            <a:schemeClr val="bg1"/>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1948898974"/>
      </p:ext>
    </p:extLst>
  </p:cSld>
  <p:clrMapOvr>
    <a:masterClrMapping/>
  </p:clrMapOvr>
</p:sld>
</file>

<file path=ppt/theme/theme1.xml><?xml version="1.0" encoding="utf-8"?>
<a:theme xmlns:a="http://schemas.openxmlformats.org/drawingml/2006/main" name="Theme1">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2"/>
          </a:solidFill>
          <a:prstDash val="sysDot"/>
        </a:ln>
        <a:effectLst>
          <a:outerShdw blurRad="50800" dist="38100" dir="2700000" algn="tl" rotWithShape="0">
            <a:prstClr val="black">
              <a:alpha val="40000"/>
            </a:prstClr>
          </a:outerShdw>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extLst>
    <a:ext uri="{05A4C25C-085E-4340-85A3-A5531E510DB2}">
      <thm15:themeFamily xmlns:thm15="http://schemas.microsoft.com/office/thememl/2012/main" xmlns="" name="Theme1" id="{0B489509-6E61-41D9-A4A3-D5DAA25497C5}" vid="{E843DCC1-3873-4F43-9028-F447744B55F8}"/>
    </a:ext>
  </a:extLst>
</a:theme>
</file>

<file path=ppt/theme/theme2.xml><?xml version="1.0" encoding="utf-8"?>
<a:theme xmlns:a="http://schemas.openxmlformats.org/drawingml/2006/main" name="1_Theme1">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2"/>
          </a:solidFill>
          <a:prstDash val="sysDot"/>
        </a:ln>
        <a:effectLst>
          <a:outerShdw blurRad="50800" dist="38100" dir="2700000" algn="tl" rotWithShape="0">
            <a:prstClr val="black">
              <a:alpha val="40000"/>
            </a:prstClr>
          </a:outerShdw>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extLst>
    <a:ext uri="{05A4C25C-085E-4340-85A3-A5531E510DB2}">
      <thm15:themeFamily xmlns:thm15="http://schemas.microsoft.com/office/thememl/2012/main" xmlns="" name="Theme1" id="{0B489509-6E61-41D9-A4A3-D5DAA25497C5}" vid="{E843DCC1-3873-4F43-9028-F447744B55F8}"/>
    </a:ext>
  </a:extLst>
</a:theme>
</file>

<file path=ppt/theme/theme3.xml><?xml version="1.0" encoding="utf-8"?>
<a:theme xmlns:a="http://schemas.openxmlformats.org/drawingml/2006/main" name="2_Theme1">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2"/>
          </a:solidFill>
          <a:prstDash val="sysDot"/>
        </a:ln>
        <a:effectLst>
          <a:outerShdw blurRad="50800" dist="38100" dir="2700000" algn="tl" rotWithShape="0">
            <a:prstClr val="black">
              <a:alpha val="40000"/>
            </a:prstClr>
          </a:outerShdw>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extLst>
    <a:ext uri="{05A4C25C-085E-4340-85A3-A5531E510DB2}">
      <thm15:themeFamily xmlns:thm15="http://schemas.microsoft.com/office/thememl/2012/main" xmlns="" name="Theme1" id="{0B489509-6E61-41D9-A4A3-D5DAA25497C5}" vid="{E843DCC1-3873-4F43-9028-F447744B55F8}"/>
    </a:ext>
  </a:extLst>
</a:theme>
</file>

<file path=ppt/theme/theme4.xml><?xml version="1.0" encoding="utf-8"?>
<a:theme xmlns:a="http://schemas.openxmlformats.org/drawingml/2006/main" name="Office Theme">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_Theme1">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2"/>
          </a:solidFill>
          <a:prstDash val="sysDot"/>
        </a:ln>
        <a:effectLst>
          <a:outerShdw blurRad="50800" dist="38100" dir="2700000" algn="tl" rotWithShape="0">
            <a:prstClr val="black">
              <a:alpha val="40000"/>
            </a:prstClr>
          </a:outerShdw>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extLst>
    <a:ext uri="{05A4C25C-085E-4340-85A3-A5531E510DB2}">
      <thm15:themeFamily xmlns:thm15="http://schemas.microsoft.com/office/thememl/2012/main" xmlns="" name="Theme1" id="{0B489509-6E61-41D9-A4A3-D5DAA25497C5}" vid="{E843DCC1-3873-4F43-9028-F447744B55F8}"/>
    </a:ext>
  </a:extLst>
</a:theme>
</file>

<file path=ppt/theme/theme6.xml><?xml version="1.0" encoding="utf-8"?>
<a:theme xmlns:a="http://schemas.openxmlformats.org/drawingml/2006/main" name="client prefix jobnumber_client_research template_13032017_final">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 Theme</Template>
  <TotalTime>2815</TotalTime>
  <Words>7057</Words>
  <Application>Microsoft Office PowerPoint</Application>
  <PresentationFormat>On-screen Show (4:3)</PresentationFormat>
  <Paragraphs>579</Paragraphs>
  <Slides>49</Slides>
  <Notes>12</Notes>
  <HiddenSlides>0</HiddenSlides>
  <MMClips>0</MMClips>
  <ScaleCrop>false</ScaleCrop>
  <HeadingPairs>
    <vt:vector size="4" baseType="variant">
      <vt:variant>
        <vt:lpstr>Theme</vt:lpstr>
      </vt:variant>
      <vt:variant>
        <vt:i4>6</vt:i4>
      </vt:variant>
      <vt:variant>
        <vt:lpstr>Slide Titles</vt:lpstr>
      </vt:variant>
      <vt:variant>
        <vt:i4>49</vt:i4>
      </vt:variant>
    </vt:vector>
  </HeadingPairs>
  <TitlesOfParts>
    <vt:vector size="55" baseType="lpstr">
      <vt:lpstr>Theme1</vt:lpstr>
      <vt:lpstr>1_Theme1</vt:lpstr>
      <vt:lpstr>2_Theme1</vt:lpstr>
      <vt:lpstr>Office Theme</vt:lpstr>
      <vt:lpstr>3_Theme1</vt:lpstr>
      <vt:lpstr>client prefix jobnumber_client_research template_13032017_final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Cox</dc:creator>
  <cp:lastModifiedBy>Katy Davison</cp:lastModifiedBy>
  <cp:revision>481</cp:revision>
  <dcterms:created xsi:type="dcterms:W3CDTF">2019-02-05T11:24:57Z</dcterms:created>
  <dcterms:modified xsi:type="dcterms:W3CDTF">2019-03-26T13:59:36Z</dcterms:modified>
</cp:coreProperties>
</file>